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85" r:id="rId3"/>
    <p:sldId id="257" r:id="rId4"/>
    <p:sldId id="283" r:id="rId5"/>
    <p:sldId id="258" r:id="rId6"/>
    <p:sldId id="284" r:id="rId7"/>
    <p:sldId id="259" r:id="rId8"/>
    <p:sldId id="260" r:id="rId9"/>
    <p:sldId id="286" r:id="rId10"/>
    <p:sldId id="262" r:id="rId11"/>
    <p:sldId id="263" r:id="rId12"/>
    <p:sldId id="288" r:id="rId13"/>
    <p:sldId id="265" r:id="rId14"/>
    <p:sldId id="266" r:id="rId15"/>
    <p:sldId id="267" r:id="rId16"/>
    <p:sldId id="268" r:id="rId17"/>
    <p:sldId id="291" r:id="rId18"/>
    <p:sldId id="292" r:id="rId19"/>
    <p:sldId id="293" r:id="rId20"/>
    <p:sldId id="269" r:id="rId21"/>
    <p:sldId id="304" r:id="rId22"/>
    <p:sldId id="270" r:id="rId23"/>
    <p:sldId id="294" r:id="rId24"/>
    <p:sldId id="295" r:id="rId25"/>
    <p:sldId id="296" r:id="rId26"/>
    <p:sldId id="313" r:id="rId27"/>
    <p:sldId id="311" r:id="rId28"/>
    <p:sldId id="312" r:id="rId29"/>
    <p:sldId id="305" r:id="rId30"/>
    <p:sldId id="306" r:id="rId31"/>
    <p:sldId id="298" r:id="rId32"/>
    <p:sldId id="299" r:id="rId33"/>
    <p:sldId id="300" r:id="rId34"/>
    <p:sldId id="301" r:id="rId35"/>
    <p:sldId id="289" r:id="rId36"/>
    <p:sldId id="308" r:id="rId37"/>
    <p:sldId id="309" r:id="rId38"/>
    <p:sldId id="271" r:id="rId39"/>
    <p:sldId id="290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99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35" autoAdjust="0"/>
    <p:restoredTop sz="82685" autoAdjust="0"/>
  </p:normalViewPr>
  <p:slideViewPr>
    <p:cSldViewPr snapToGrid="0">
      <p:cViewPr varScale="1">
        <p:scale>
          <a:sx n="74" d="100"/>
          <a:sy n="74" d="100"/>
        </p:scale>
        <p:origin x="12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image" Target="../media/image68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image" Target="../media/image7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image" Target="../media/image68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19711-D0BA-49CC-A98B-93D407A535C9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0E456-B74B-43B2-BB84-41C115E7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9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55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7</a:t>
            </a:r>
            <a:r>
              <a:rPr lang="ja-JP" altLang="en-US" dirty="0" smtClean="0"/>
              <a:t>分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16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7</a:t>
            </a:r>
            <a:r>
              <a:rPr lang="ja-JP" altLang="en-US" dirty="0" smtClean="0"/>
              <a:t>分</a:t>
            </a:r>
            <a:r>
              <a:rPr lang="en-US" altLang="ja-JP" dirty="0" smtClean="0"/>
              <a:t>30</a:t>
            </a:r>
            <a:r>
              <a:rPr lang="ja-JP" altLang="en-US" dirty="0" smtClean="0"/>
              <a:t>秒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06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8</a:t>
            </a:r>
            <a:r>
              <a:rPr lang="ja-JP" altLang="en-US" dirty="0" smtClean="0"/>
              <a:t>分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80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8</a:t>
            </a:r>
            <a:r>
              <a:rPr lang="ja-JP" altLang="en-US" dirty="0" smtClean="0"/>
              <a:t>分</a:t>
            </a:r>
            <a:r>
              <a:rPr lang="en-US" altLang="ja-JP" dirty="0" smtClean="0"/>
              <a:t>30</a:t>
            </a:r>
            <a:r>
              <a:rPr lang="ja-JP" altLang="en-US" dirty="0" smtClean="0"/>
              <a:t>秒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40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9</a:t>
            </a:r>
            <a:r>
              <a:rPr lang="ja-JP" altLang="en-US" dirty="0" smtClean="0"/>
              <a:t>分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99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9</a:t>
            </a:r>
            <a:r>
              <a:rPr lang="ja-JP" altLang="en-US" dirty="0" smtClean="0"/>
              <a:t>分</a:t>
            </a:r>
            <a:r>
              <a:rPr lang="en-US" altLang="ja-JP" dirty="0" smtClean="0"/>
              <a:t>20</a:t>
            </a:r>
            <a:r>
              <a:rPr lang="ja-JP" altLang="en-US" dirty="0" smtClean="0"/>
              <a:t>秒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6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9</a:t>
            </a:r>
            <a:r>
              <a:rPr lang="ja-JP" altLang="en-US" dirty="0" smtClean="0"/>
              <a:t>分</a:t>
            </a:r>
            <a:r>
              <a:rPr lang="en-US" altLang="ja-JP" dirty="0" smtClean="0"/>
              <a:t>40</a:t>
            </a:r>
            <a:r>
              <a:rPr lang="ja-JP" altLang="en-US" dirty="0" smtClean="0"/>
              <a:t>秒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5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10</a:t>
            </a:r>
            <a:r>
              <a:rPr lang="ja-JP" altLang="en-US" dirty="0" smtClean="0"/>
              <a:t>分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14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10</a:t>
            </a:r>
            <a:r>
              <a:rPr lang="ja-JP" altLang="en-US" dirty="0" smtClean="0"/>
              <a:t>分</a:t>
            </a:r>
            <a:r>
              <a:rPr lang="en-US" altLang="ja-JP" dirty="0" smtClean="0"/>
              <a:t>20</a:t>
            </a:r>
            <a:r>
              <a:rPr lang="ja-JP" altLang="en-US" dirty="0" smtClean="0"/>
              <a:t>秒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09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10</a:t>
            </a:r>
            <a:r>
              <a:rPr lang="ja-JP" altLang="en-US" dirty="0" smtClean="0"/>
              <a:t>分</a:t>
            </a:r>
            <a:r>
              <a:rPr lang="en-US" altLang="ja-JP" dirty="0" smtClean="0"/>
              <a:t>40</a:t>
            </a:r>
            <a:r>
              <a:rPr lang="ja-JP" altLang="en-US" dirty="0" smtClean="0"/>
              <a:t>秒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96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1</a:t>
            </a:r>
            <a:r>
              <a:rPr lang="ja-JP" altLang="en-US" dirty="0" smtClean="0"/>
              <a:t>分弱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03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11</a:t>
            </a:r>
            <a:r>
              <a:rPr lang="ja-JP" altLang="en-US" dirty="0" smtClean="0"/>
              <a:t>分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93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11</a:t>
            </a:r>
            <a:r>
              <a:rPr lang="ja-JP" altLang="en-US" dirty="0" smtClean="0"/>
              <a:t>分</a:t>
            </a:r>
            <a:r>
              <a:rPr lang="en-US" altLang="ja-JP" dirty="0" smtClean="0"/>
              <a:t>20</a:t>
            </a:r>
            <a:r>
              <a:rPr lang="ja-JP" altLang="en-US" dirty="0" smtClean="0"/>
              <a:t>秒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96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12</a:t>
            </a:r>
            <a:r>
              <a:rPr lang="ja-JP" altLang="en-US" smtClean="0"/>
              <a:t>分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722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872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r>
              <a:rPr lang="ja-JP" altLang="en-US" smtClean="0"/>
              <a:t>分</a:t>
            </a:r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5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12</a:t>
            </a:r>
            <a:r>
              <a:rPr lang="ja-JP" altLang="en-US" dirty="0" smtClean="0"/>
              <a:t>分</a:t>
            </a:r>
            <a:r>
              <a:rPr lang="en-US" altLang="ja-JP" dirty="0" smtClean="0"/>
              <a:t>30</a:t>
            </a:r>
            <a:r>
              <a:rPr lang="ja-JP" altLang="en-US" dirty="0" smtClean="0"/>
              <a:t>秒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596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12</a:t>
            </a:r>
            <a:r>
              <a:rPr lang="ja-JP" altLang="en-US" dirty="0" smtClean="0"/>
              <a:t>分</a:t>
            </a:r>
            <a:r>
              <a:rPr lang="en-US" altLang="ja-JP" dirty="0" smtClean="0"/>
              <a:t>50</a:t>
            </a:r>
            <a:r>
              <a:rPr lang="ja-JP" altLang="en-US" dirty="0" smtClean="0"/>
              <a:t>秒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092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13</a:t>
            </a:r>
            <a:r>
              <a:rPr lang="ja-JP" altLang="en-US" dirty="0" smtClean="0"/>
              <a:t>分</a:t>
            </a:r>
            <a:r>
              <a:rPr lang="en-US" altLang="ja-JP" dirty="0" smtClean="0"/>
              <a:t>20</a:t>
            </a:r>
            <a:r>
              <a:rPr lang="ja-JP" altLang="en-US" dirty="0" smtClean="0"/>
              <a:t>秒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141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13</a:t>
            </a:r>
            <a:r>
              <a:rPr lang="ja-JP" altLang="en-US" dirty="0" smtClean="0"/>
              <a:t>分</a:t>
            </a:r>
            <a:r>
              <a:rPr lang="en-US" altLang="ja-JP" dirty="0" smtClean="0"/>
              <a:t>50</a:t>
            </a:r>
            <a:r>
              <a:rPr lang="ja-JP" altLang="en-US" dirty="0" smtClean="0"/>
              <a:t>秒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467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14</a:t>
            </a:r>
            <a:r>
              <a:rPr lang="ja-JP" altLang="en-US" dirty="0" smtClean="0"/>
              <a:t>分</a:t>
            </a:r>
            <a:r>
              <a:rPr lang="en-US" altLang="ja-JP" dirty="0" smtClean="0"/>
              <a:t>10</a:t>
            </a:r>
            <a:r>
              <a:rPr lang="ja-JP" altLang="en-US" dirty="0" smtClean="0"/>
              <a:t>秒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39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2</a:t>
            </a:r>
            <a:r>
              <a:rPr lang="ja-JP" altLang="en-US" dirty="0" smtClean="0"/>
              <a:t>分弱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36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14</a:t>
            </a:r>
            <a:r>
              <a:rPr lang="ja-JP" altLang="en-US" dirty="0" smtClean="0"/>
              <a:t>分</a:t>
            </a:r>
            <a:r>
              <a:rPr lang="en-US" altLang="ja-JP" dirty="0" smtClean="0"/>
              <a:t>30</a:t>
            </a:r>
            <a:r>
              <a:rPr lang="ja-JP" altLang="en-US" dirty="0" smtClean="0"/>
              <a:t>秒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044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14</a:t>
            </a:r>
            <a:r>
              <a:rPr lang="ja-JP" altLang="en-US" dirty="0" smtClean="0"/>
              <a:t>分</a:t>
            </a:r>
            <a:r>
              <a:rPr lang="en-US" altLang="ja-JP" dirty="0" smtClean="0"/>
              <a:t>50</a:t>
            </a:r>
            <a:r>
              <a:rPr lang="ja-JP" altLang="en-US" dirty="0" smtClean="0"/>
              <a:t>秒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130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15</a:t>
            </a:r>
            <a:r>
              <a:rPr lang="ja-JP" altLang="en-US" dirty="0" smtClean="0"/>
              <a:t>分</a:t>
            </a:r>
            <a:r>
              <a:rPr lang="en-US" altLang="ja-JP" dirty="0" smtClean="0"/>
              <a:t>10</a:t>
            </a:r>
            <a:r>
              <a:rPr lang="ja-JP" altLang="en-US" dirty="0" smtClean="0"/>
              <a:t>秒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21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15</a:t>
            </a:r>
            <a:r>
              <a:rPr lang="ja-JP" altLang="en-US" dirty="0" smtClean="0"/>
              <a:t>分</a:t>
            </a:r>
            <a:r>
              <a:rPr lang="en-US" altLang="ja-JP" dirty="0" smtClean="0"/>
              <a:t>30</a:t>
            </a:r>
            <a:r>
              <a:rPr lang="ja-JP" altLang="en-US" dirty="0" smtClean="0"/>
              <a:t>秒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80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3</a:t>
            </a:r>
            <a:r>
              <a:rPr lang="ja-JP" altLang="en-US" dirty="0" smtClean="0"/>
              <a:t>分弱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48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3</a:t>
            </a:r>
            <a:r>
              <a:rPr lang="ja-JP" altLang="en-US" dirty="0" smtClean="0"/>
              <a:t>分</a:t>
            </a:r>
            <a:r>
              <a:rPr lang="en-US" altLang="ja-JP" dirty="0" smtClean="0"/>
              <a:t>15</a:t>
            </a:r>
            <a:r>
              <a:rPr lang="ja-JP" altLang="en-US" dirty="0" smtClean="0"/>
              <a:t>秒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60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4</a:t>
            </a:r>
            <a:r>
              <a:rPr kumimoji="1" lang="ja-JP" altLang="en-US" dirty="0" smtClean="0"/>
              <a:t>分弱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02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4</a:t>
            </a:r>
            <a:r>
              <a:rPr lang="ja-JP" altLang="en-US" dirty="0" smtClean="0"/>
              <a:t>分</a:t>
            </a:r>
            <a:r>
              <a:rPr lang="en-US" altLang="ja-JP" dirty="0" smtClean="0"/>
              <a:t>30</a:t>
            </a:r>
            <a:r>
              <a:rPr lang="ja-JP" altLang="en-US" dirty="0" smtClean="0"/>
              <a:t>秒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18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5</a:t>
            </a:r>
            <a:r>
              <a:rPr lang="ja-JP" altLang="en-US" dirty="0" smtClean="0"/>
              <a:t>分</a:t>
            </a:r>
            <a:r>
              <a:rPr lang="en-US" altLang="ja-JP" dirty="0" smtClean="0"/>
              <a:t>30</a:t>
            </a:r>
            <a:r>
              <a:rPr lang="ja-JP" altLang="en-US" dirty="0" smtClean="0"/>
              <a:t>秒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09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6</a:t>
            </a:r>
            <a:r>
              <a:rPr lang="ja-JP" altLang="en-US" dirty="0" smtClean="0"/>
              <a:t>分</a:t>
            </a:r>
            <a:r>
              <a:rPr lang="en-US" altLang="ja-JP" dirty="0" smtClean="0"/>
              <a:t>30</a:t>
            </a:r>
            <a:r>
              <a:rPr lang="ja-JP" altLang="en-US" dirty="0" smtClean="0"/>
              <a:t>秒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E456-B74B-43B2-BB84-41C115E744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34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FA31-9AA9-49D5-A416-B7B0CB328B03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61DF-AB2F-4DBB-B8A5-DB55CCDA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46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FA31-9AA9-49D5-A416-B7B0CB328B03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61DF-AB2F-4DBB-B8A5-DB55CCDA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6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FA31-9AA9-49D5-A416-B7B0CB328B03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61DF-AB2F-4DBB-B8A5-DB55CCDA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6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FA31-9AA9-49D5-A416-B7B0CB328B03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61DF-AB2F-4DBB-B8A5-DB55CCDA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FA31-9AA9-49D5-A416-B7B0CB328B03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61DF-AB2F-4DBB-B8A5-DB55CCDA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FA31-9AA9-49D5-A416-B7B0CB328B03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61DF-AB2F-4DBB-B8A5-DB55CCDA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04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FA31-9AA9-49D5-A416-B7B0CB328B03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61DF-AB2F-4DBB-B8A5-DB55CCDA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20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FA31-9AA9-49D5-A416-B7B0CB328B03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61DF-AB2F-4DBB-B8A5-DB55CCDA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4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FA31-9AA9-49D5-A416-B7B0CB328B03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61DF-AB2F-4DBB-B8A5-DB55CCDA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6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FA31-9AA9-49D5-A416-B7B0CB328B03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61DF-AB2F-4DBB-B8A5-DB55CCDA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74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FA31-9AA9-49D5-A416-B7B0CB328B03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61DF-AB2F-4DBB-B8A5-DB55CCDA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5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0FA31-9AA9-49D5-A416-B7B0CB328B03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161DF-AB2F-4DBB-B8A5-DB55CCDA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3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microsoft.com/office/2007/relationships/hdphoto" Target="../media/hdphoto1.wdp"/><Relationship Id="rId11" Type="http://schemas.openxmlformats.org/officeDocument/2006/relationships/image" Target="../media/image11.emf"/><Relationship Id="rId5" Type="http://schemas.openxmlformats.org/officeDocument/2006/relationships/image" Target="../media/image13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2.emf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11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10" Type="http://schemas.openxmlformats.org/officeDocument/2006/relationships/image" Target="../media/image16.emf"/><Relationship Id="rId4" Type="http://schemas.openxmlformats.org/officeDocument/2006/relationships/image" Target="../media/image17.emf"/><Relationship Id="rId9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microsoft.com/office/2007/relationships/hdphoto" Target="../media/hdphoto4.wdp"/><Relationship Id="rId11" Type="http://schemas.openxmlformats.org/officeDocument/2006/relationships/image" Target="../media/image26.emf"/><Relationship Id="rId5" Type="http://schemas.openxmlformats.org/officeDocument/2006/relationships/image" Target="../media/image28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microsoft.com/office/2007/relationships/hdphoto" Target="../media/hdphoto5.wdp"/><Relationship Id="rId11" Type="http://schemas.openxmlformats.org/officeDocument/2006/relationships/image" Target="../media/image32.emf"/><Relationship Id="rId5" Type="http://schemas.openxmlformats.org/officeDocument/2006/relationships/image" Target="../media/image34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33.jpeg"/><Relationship Id="rId9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4.jpeg"/><Relationship Id="rId5" Type="http://schemas.microsoft.com/office/2007/relationships/hdphoto" Target="../media/hdphoto7.wdp"/><Relationship Id="rId10" Type="http://schemas.openxmlformats.org/officeDocument/2006/relationships/image" Target="../media/image42.emf"/><Relationship Id="rId4" Type="http://schemas.openxmlformats.org/officeDocument/2006/relationships/image" Target="../media/image43.png"/><Relationship Id="rId9" Type="http://schemas.openxmlformats.org/officeDocument/2006/relationships/oleObject" Target="../embeddings/oleObject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microsoft.com/office/2007/relationships/hdphoto" Target="../media/hdphoto8.wdp"/><Relationship Id="rId11" Type="http://schemas.openxmlformats.org/officeDocument/2006/relationships/image" Target="../media/image47.emf"/><Relationship Id="rId5" Type="http://schemas.openxmlformats.org/officeDocument/2006/relationships/image" Target="../media/image49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48.jpeg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2.jpeg"/><Relationship Id="rId5" Type="http://schemas.microsoft.com/office/2007/relationships/hdphoto" Target="../media/hdphoto10.wdp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6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7.jpeg"/><Relationship Id="rId11" Type="http://schemas.openxmlformats.org/officeDocument/2006/relationships/oleObject" Target="../embeddings/oleObject16.bin"/><Relationship Id="rId5" Type="http://schemas.microsoft.com/office/2007/relationships/hdphoto" Target="../media/hdphoto11.wdp"/><Relationship Id="rId10" Type="http://schemas.openxmlformats.org/officeDocument/2006/relationships/image" Target="../media/image64.emf"/><Relationship Id="rId4" Type="http://schemas.openxmlformats.org/officeDocument/2006/relationships/image" Target="../media/image66.png"/><Relationship Id="rId9" Type="http://schemas.openxmlformats.org/officeDocument/2006/relationships/oleObject" Target="../embeddings/oleObject15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72.e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9.emf"/><Relationship Id="rId12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71.emf"/><Relationship Id="rId5" Type="http://schemas.openxmlformats.org/officeDocument/2006/relationships/image" Target="../media/image68.e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7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73.emf"/><Relationship Id="rId4" Type="http://schemas.openxmlformats.org/officeDocument/2006/relationships/oleObject" Target="../embeddings/oleObject22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25.xml"/><Relationship Id="rId7" Type="http://schemas.microsoft.com/office/2007/relationships/hdphoto" Target="../media/hdphoto12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6.png"/><Relationship Id="rId5" Type="http://schemas.openxmlformats.org/officeDocument/2006/relationships/image" Target="../media/image75.e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7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notesSlide" Target="../notesSlides/notesSlide27.xml"/><Relationship Id="rId7" Type="http://schemas.microsoft.com/office/2007/relationships/hdphoto" Target="../media/hdphoto13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3.png"/><Relationship Id="rId11" Type="http://schemas.openxmlformats.org/officeDocument/2006/relationships/image" Target="../media/image80.emf"/><Relationship Id="rId5" Type="http://schemas.openxmlformats.org/officeDocument/2006/relationships/image" Target="../media/image82.emf"/><Relationship Id="rId10" Type="http://schemas.openxmlformats.org/officeDocument/2006/relationships/oleObject" Target="../embeddings/oleObject25.bin"/><Relationship Id="rId4" Type="http://schemas.openxmlformats.org/officeDocument/2006/relationships/image" Target="../media/image81.emf"/><Relationship Id="rId9" Type="http://schemas.microsoft.com/office/2007/relationships/hdphoto" Target="../media/hdphoto1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72.em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9.emf"/><Relationship Id="rId12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71.emf"/><Relationship Id="rId5" Type="http://schemas.openxmlformats.org/officeDocument/2006/relationships/image" Target="../media/image68.e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70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90433" y="1547447"/>
            <a:ext cx="89530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ja-JP" altLang="en-US" sz="3300"/>
              <a:t>有機分子のアセチリド化によるナノワイヤー作成</a:t>
            </a:r>
            <a:r>
              <a:rPr lang="ja-JP" altLang="en-US" sz="3300" smtClean="0"/>
              <a:t>：</a:t>
            </a:r>
            <a:endParaRPr lang="en-US" altLang="ja-JP" sz="3300" smtClean="0"/>
          </a:p>
          <a:p>
            <a:pPr algn="ctr"/>
            <a:r>
              <a:rPr lang="ja-JP" altLang="en-US" sz="2800" smtClean="0"/>
              <a:t>各種置換基の</a:t>
            </a:r>
            <a:r>
              <a:rPr lang="ja-JP" altLang="en-US" sz="2800"/>
              <a:t>影響</a:t>
            </a:r>
            <a:r>
              <a:rPr lang="ja-JP" altLang="en-US" sz="2800" smtClean="0"/>
              <a:t>と機能性</a:t>
            </a:r>
            <a:r>
              <a:rPr lang="ja-JP" altLang="en-US" sz="2800"/>
              <a:t>分子の</a:t>
            </a:r>
            <a:r>
              <a:rPr lang="ja-JP" altLang="en-US" sz="2800" smtClean="0"/>
              <a:t>ナノワイヤー化</a:t>
            </a:r>
            <a:endParaRPr lang="en-US" sz="280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1156" y="4391126"/>
            <a:ext cx="8641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700" smtClean="0"/>
              <a:t>明星大理工　〇西條純一，和田友明，石崎真也，若杉崇志，</a:t>
            </a:r>
            <a:endParaRPr lang="en-US" altLang="ja-JP" sz="2700" smtClean="0"/>
          </a:p>
          <a:p>
            <a:r>
              <a:rPr lang="en-US" altLang="ja-JP" sz="2700"/>
              <a:t>	</a:t>
            </a:r>
            <a:r>
              <a:rPr lang="en-US" altLang="ja-JP" sz="2700" smtClean="0"/>
              <a:t>	</a:t>
            </a:r>
            <a:r>
              <a:rPr lang="ja-JP" altLang="en-US" sz="2700" smtClean="0"/>
              <a:t>　   奥山隼斗，坂下大樹，佐々木一樹</a:t>
            </a:r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40499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4"/>
    </mc:Choice>
    <mc:Fallback xmlns="">
      <p:transition spd="slow" advTm="566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30626" y="200972"/>
            <a:ext cx="88927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800" smtClean="0"/>
              <a:t>1. Preparation of acetylides</a:t>
            </a:r>
            <a:endParaRPr lang="en-US" sz="380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08344" y="1567546"/>
            <a:ext cx="3670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3333FF"/>
                </a:solidFill>
              </a:rPr>
              <a:t>AgNO</a:t>
            </a:r>
            <a:r>
              <a:rPr lang="en-US" sz="2800" baseline="-25000" smtClean="0">
                <a:solidFill>
                  <a:srgbClr val="3333FF"/>
                </a:solidFill>
              </a:rPr>
              <a:t>3</a:t>
            </a:r>
            <a:r>
              <a:rPr lang="en-US" sz="2800" smtClean="0">
                <a:solidFill>
                  <a:srgbClr val="3333FF"/>
                </a:solidFill>
              </a:rPr>
              <a:t> or </a:t>
            </a:r>
            <a:r>
              <a:rPr lang="en-US" sz="2800" err="1" smtClean="0">
                <a:solidFill>
                  <a:srgbClr val="3333FF"/>
                </a:solidFill>
              </a:rPr>
              <a:t>CuCl</a:t>
            </a:r>
            <a:r>
              <a:rPr lang="en-US" sz="2800" smtClean="0">
                <a:solidFill>
                  <a:srgbClr val="3333FF"/>
                </a:solidFill>
              </a:rPr>
              <a:t>: 6 </a:t>
            </a:r>
            <a:r>
              <a:rPr lang="en-US" sz="2800" err="1" smtClean="0">
                <a:solidFill>
                  <a:srgbClr val="3333FF"/>
                </a:solidFill>
              </a:rPr>
              <a:t>mmol</a:t>
            </a:r>
            <a:r>
              <a:rPr lang="en-US" sz="2800" smtClean="0">
                <a:solidFill>
                  <a:srgbClr val="3333FF"/>
                </a:solidFill>
              </a:rPr>
              <a:t> </a:t>
            </a:r>
            <a:endParaRPr lang="en-US" sz="2800">
              <a:solidFill>
                <a:srgbClr val="3333FF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8344" y="2119643"/>
            <a:ext cx="3670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3399"/>
                </a:solidFill>
              </a:rPr>
              <a:t>R-C</a:t>
            </a:r>
            <a:r>
              <a:rPr lang="en-US" sz="280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≡</a:t>
            </a:r>
            <a:r>
              <a:rPr lang="en-US" sz="2800" smtClean="0">
                <a:solidFill>
                  <a:srgbClr val="FF3399"/>
                </a:solidFill>
              </a:rPr>
              <a:t>C-H: 7-8 </a:t>
            </a:r>
            <a:r>
              <a:rPr lang="en-US" sz="2800" err="1" smtClean="0">
                <a:solidFill>
                  <a:srgbClr val="FF3399"/>
                </a:solidFill>
              </a:rPr>
              <a:t>mmol</a:t>
            </a:r>
            <a:r>
              <a:rPr lang="en-US" sz="2800" smtClean="0">
                <a:solidFill>
                  <a:srgbClr val="FF3399"/>
                </a:solidFill>
              </a:rPr>
              <a:t> </a:t>
            </a:r>
            <a:endParaRPr lang="en-US" sz="2800">
              <a:solidFill>
                <a:srgbClr val="FF3399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8344" y="2673972"/>
            <a:ext cx="3670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Et</a:t>
            </a:r>
            <a:r>
              <a:rPr lang="en-US" sz="2800" baseline="-25000" smtClean="0"/>
              <a:t>3</a:t>
            </a:r>
            <a:r>
              <a:rPr lang="en-US" sz="2800" smtClean="0"/>
              <a:t>N (base): 7-8 </a:t>
            </a:r>
            <a:r>
              <a:rPr lang="en-US" sz="2800" err="1" smtClean="0"/>
              <a:t>mmol</a:t>
            </a:r>
            <a:r>
              <a:rPr lang="en-US" sz="2800" smtClean="0"/>
              <a:t> </a:t>
            </a:r>
            <a:endParaRPr lang="en-US" sz="280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8344" y="3226631"/>
            <a:ext cx="3670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CH</a:t>
            </a:r>
            <a:r>
              <a:rPr lang="en-US" sz="2800" baseline="-25000" smtClean="0"/>
              <a:t>3</a:t>
            </a:r>
            <a:r>
              <a:rPr lang="en-US" sz="2800" smtClean="0"/>
              <a:t>CN (solvent): 50 ml</a:t>
            </a:r>
            <a:endParaRPr lang="en-US" sz="2800"/>
          </a:p>
        </p:txBody>
      </p:sp>
      <p:sp>
        <p:nvSpPr>
          <p:cNvPr id="10" name="右中かっこ 9"/>
          <p:cNvSpPr/>
          <p:nvPr/>
        </p:nvSpPr>
        <p:spPr>
          <a:xfrm>
            <a:off x="3818374" y="1637885"/>
            <a:ext cx="311500" cy="2050411"/>
          </a:xfrm>
          <a:prstGeom prst="rightBrace">
            <a:avLst>
              <a:gd name="adj1" fmla="val 4833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296020" y="1967261"/>
            <a:ext cx="45396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Stir 12-24 h, then filtered.</a:t>
            </a:r>
          </a:p>
          <a:p>
            <a:r>
              <a:rPr lang="en-US" sz="2800" smtClean="0"/>
              <a:t>Washed with CH</a:t>
            </a:r>
            <a:r>
              <a:rPr lang="en-US" sz="2800" baseline="-25000" smtClean="0"/>
              <a:t>3</a:t>
            </a:r>
            <a:r>
              <a:rPr lang="en-US" sz="2800" smtClean="0"/>
              <a:t>CN</a:t>
            </a:r>
          </a:p>
          <a:p>
            <a:r>
              <a:rPr lang="en-US" sz="2800"/>
              <a:t> </a:t>
            </a:r>
            <a:r>
              <a:rPr lang="en-US" sz="2800" smtClean="0"/>
              <a:t>                           (and </a:t>
            </a:r>
            <a:r>
              <a:rPr lang="en-US" sz="2800" err="1" smtClean="0"/>
              <a:t>MeOH</a:t>
            </a:r>
            <a:r>
              <a:rPr lang="en-US" sz="2800" smtClean="0"/>
              <a:t>).</a:t>
            </a:r>
          </a:p>
        </p:txBody>
      </p:sp>
      <p:sp>
        <p:nvSpPr>
          <p:cNvPr id="12" name="右矢印 11"/>
          <p:cNvSpPr/>
          <p:nvPr/>
        </p:nvSpPr>
        <p:spPr>
          <a:xfrm>
            <a:off x="3629133" y="5069860"/>
            <a:ext cx="753627" cy="438316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14672" y="4077978"/>
            <a:ext cx="31233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smtClean="0"/>
              <a:t>SEM observation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26784" y="4983778"/>
            <a:ext cx="31317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Recrystallization</a:t>
            </a:r>
          </a:p>
        </p:txBody>
      </p:sp>
      <p:sp>
        <p:nvSpPr>
          <p:cNvPr id="15" name="右矢印 14"/>
          <p:cNvSpPr/>
          <p:nvPr/>
        </p:nvSpPr>
        <p:spPr>
          <a:xfrm rot="5400000">
            <a:off x="5703084" y="3501625"/>
            <a:ext cx="753627" cy="602901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1523" y="4975908"/>
            <a:ext cx="32590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smtClean="0"/>
              <a:t>If not nanowire</a:t>
            </a:r>
          </a:p>
        </p:txBody>
      </p:sp>
      <p:sp>
        <p:nvSpPr>
          <p:cNvPr id="5" name="屈折矢印 4"/>
          <p:cNvSpPr/>
          <p:nvPr/>
        </p:nvSpPr>
        <p:spPr>
          <a:xfrm rot="5400000">
            <a:off x="6003658" y="5557502"/>
            <a:ext cx="778824" cy="862483"/>
          </a:xfrm>
          <a:prstGeom prst="bentUpArrow">
            <a:avLst>
              <a:gd name="adj1" fmla="val 29516"/>
              <a:gd name="adj2" fmla="val 29679"/>
              <a:gd name="adj3" fmla="val 31020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755038" y="5867547"/>
            <a:ext cx="11113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SEM</a:t>
            </a:r>
          </a:p>
        </p:txBody>
      </p:sp>
    </p:spTree>
    <p:extLst>
      <p:ext uri="{BB962C8B-B14F-4D97-AF65-F5344CB8AC3E}">
        <p14:creationId xmlns:p14="http://schemas.microsoft.com/office/powerpoint/2010/main" val="285066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"/>
    </mc:Choice>
    <mc:Fallback xmlns="">
      <p:transition spd="slow" advTm="147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30626" y="190918"/>
            <a:ext cx="88927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800" smtClean="0"/>
              <a:t>2. Recrystallization</a:t>
            </a:r>
            <a:endParaRPr lang="en-US" sz="380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1976" y="999697"/>
            <a:ext cx="8441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Most of the obtained acetylides are insoluble.</a:t>
            </a:r>
          </a:p>
          <a:p>
            <a:r>
              <a:rPr lang="en-US" sz="2800" smtClean="0"/>
              <a:t>Therefore, we convert them into soluble complexes, followed </a:t>
            </a:r>
            <a:r>
              <a:rPr lang="en-US" sz="2800"/>
              <a:t>by </a:t>
            </a:r>
            <a:r>
              <a:rPr lang="en-US" sz="2800" smtClean="0"/>
              <a:t>reprecipitation caused by dilution.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2488" y="2746974"/>
            <a:ext cx="19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[M-C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≡</a:t>
            </a:r>
            <a:r>
              <a:rPr lang="en-US" sz="2800" dirty="0" smtClean="0"/>
              <a:t>C-R]</a:t>
            </a:r>
            <a:r>
              <a:rPr lang="en-US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∞</a:t>
            </a:r>
            <a:endParaRPr lang="en-US" sz="2800" baseline="-25000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36005" y="2746974"/>
            <a:ext cx="2897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[Me</a:t>
            </a:r>
            <a:r>
              <a:rPr lang="en-US" sz="2800" baseline="-25000" smtClean="0"/>
              <a:t>3</a:t>
            </a:r>
            <a:r>
              <a:rPr lang="en-US" sz="2800" smtClean="0"/>
              <a:t>P-M-C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≡</a:t>
            </a:r>
            <a:r>
              <a:rPr lang="en-US" sz="2800" smtClean="0"/>
              <a:t>C-R]</a:t>
            </a:r>
            <a:endParaRPr lang="en-US" sz="2800" baseline="-2500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050477" y="2746974"/>
            <a:ext cx="191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[M-C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≡</a:t>
            </a:r>
            <a:r>
              <a:rPr lang="en-US" sz="2800" dirty="0" smtClean="0"/>
              <a:t>C-R]</a:t>
            </a:r>
            <a:r>
              <a:rPr lang="en-US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∞</a:t>
            </a:r>
            <a:endParaRPr lang="en-US" sz="2800" baseline="-25000" dirty="0"/>
          </a:p>
        </p:txBody>
      </p:sp>
      <p:sp>
        <p:nvSpPr>
          <p:cNvPr id="7" name="右矢印 6"/>
          <p:cNvSpPr/>
          <p:nvPr/>
        </p:nvSpPr>
        <p:spPr>
          <a:xfrm>
            <a:off x="2135517" y="2864008"/>
            <a:ext cx="762388" cy="353020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右矢印 7"/>
          <p:cNvSpPr/>
          <p:nvPr/>
        </p:nvSpPr>
        <p:spPr>
          <a:xfrm>
            <a:off x="5968497" y="2864008"/>
            <a:ext cx="762388" cy="353020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8176" y="3153231"/>
            <a:ext cx="19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(insoluble)</a:t>
            </a:r>
            <a:endParaRPr lang="en-US" sz="2800" baseline="-2500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498521" y="3147916"/>
            <a:ext cx="19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(soluble)</a:t>
            </a:r>
            <a:endParaRPr lang="en-US" sz="2800" baseline="-2500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964799" y="3140825"/>
            <a:ext cx="19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(insoluble)</a:t>
            </a:r>
            <a:endParaRPr lang="en-US" sz="2800" baseline="-25000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74231" y="2439308"/>
            <a:ext cx="1348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PMe</a:t>
            </a:r>
            <a:r>
              <a:rPr lang="en-US" sz="2800" baseline="-25000" smtClean="0"/>
              <a:t>3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52468" y="2439308"/>
            <a:ext cx="1348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-PMe</a:t>
            </a:r>
            <a:r>
              <a:rPr lang="en-US" sz="2800" baseline="-25000" smtClean="0"/>
              <a:t>3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51186" y="3139774"/>
            <a:ext cx="19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dilute</a:t>
            </a:r>
            <a:endParaRPr lang="en-US" sz="2800" baseline="-25000" smtClean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41" t="16483" r="18795" b="10491"/>
          <a:stretch/>
        </p:blipFill>
        <p:spPr>
          <a:xfrm>
            <a:off x="5911037" y="3808341"/>
            <a:ext cx="2828261" cy="2445489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7897120" y="6044209"/>
            <a:ext cx="660967" cy="77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895751" y="5692233"/>
            <a:ext cx="67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1 </a:t>
            </a:r>
            <a:r>
              <a:rPr lang="en-US" smtClean="0">
                <a:solidFill>
                  <a:schemeClr val="bg1"/>
                </a:solidFill>
                <a:sym typeface="Symbol" panose="05050102010706020507" pitchFamily="18" charset="2"/>
              </a:rPr>
              <a:t>m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96" t="9840" r="14552" b="6155"/>
          <a:stretch/>
        </p:blipFill>
        <p:spPr>
          <a:xfrm>
            <a:off x="499679" y="3808341"/>
            <a:ext cx="2823788" cy="2443337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2640366" y="6045070"/>
            <a:ext cx="577318" cy="80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566481" y="5712822"/>
            <a:ext cx="67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1 </a:t>
            </a:r>
            <a:r>
              <a:rPr lang="en-US" smtClean="0">
                <a:solidFill>
                  <a:schemeClr val="bg1"/>
                </a:solidFill>
                <a:sym typeface="Symbol" panose="05050102010706020507" pitchFamily="18" charset="2"/>
              </a:rPr>
              <a:t>m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右矢印 22"/>
          <p:cNvSpPr/>
          <p:nvPr/>
        </p:nvSpPr>
        <p:spPr>
          <a:xfrm>
            <a:off x="3790384" y="4730796"/>
            <a:ext cx="1770384" cy="662224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62548" y="6235564"/>
            <a:ext cx="349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Ag-C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≡</a:t>
            </a:r>
            <a:r>
              <a:rPr lang="en-US" sz="2400" smtClean="0"/>
              <a:t>C-</a:t>
            </a:r>
            <a:r>
              <a:rPr lang="en-US" sz="2400" err="1" smtClean="0"/>
              <a:t>Ph</a:t>
            </a:r>
            <a:r>
              <a:rPr lang="en-US" sz="2400" smtClean="0"/>
              <a:t> (AS prepared)</a:t>
            </a:r>
            <a:endParaRPr lang="en-US" sz="2400" baseline="-25000" smtClean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571529" y="6239107"/>
            <a:ext cx="349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Ag-C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≡</a:t>
            </a:r>
            <a:r>
              <a:rPr lang="en-US" sz="2400" smtClean="0"/>
              <a:t>C-</a:t>
            </a:r>
            <a:r>
              <a:rPr lang="en-US" sz="2400" err="1" smtClean="0"/>
              <a:t>Ph</a:t>
            </a:r>
            <a:r>
              <a:rPr lang="en-US" sz="2400" smtClean="0"/>
              <a:t> (recrystallized)</a:t>
            </a:r>
            <a:endParaRPr lang="en-US" sz="2400" baseline="-25000" smtClean="0"/>
          </a:p>
        </p:txBody>
      </p:sp>
    </p:spTree>
    <p:extLst>
      <p:ext uri="{BB962C8B-B14F-4D97-AF65-F5344CB8AC3E}">
        <p14:creationId xmlns:p14="http://schemas.microsoft.com/office/powerpoint/2010/main" val="210021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25605" y="2644170"/>
            <a:ext cx="8892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Results and Discussion</a:t>
            </a:r>
          </a:p>
          <a:p>
            <a:pPr algn="ctr"/>
            <a:r>
              <a:rPr lang="en-US" sz="4800" dirty="0"/>
              <a:t>(applicability of the method)</a:t>
            </a:r>
            <a:endParaRPr lang="en-US" sz="4800" dirty="0" smtClean="0"/>
          </a:p>
        </p:txBody>
      </p:sp>
    </p:spTree>
    <p:extLst>
      <p:ext uri="{BB962C8B-B14F-4D97-AF65-F5344CB8AC3E}">
        <p14:creationId xmlns:p14="http://schemas.microsoft.com/office/powerpoint/2010/main" val="12778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829" y="1021943"/>
            <a:ext cx="3039841" cy="3154381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324551" y="1065194"/>
            <a:ext cx="3016885" cy="2733246"/>
            <a:chOff x="1989513" y="2089264"/>
            <a:chExt cx="3241964" cy="2937165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249" t="14209" r="13970" b="10162"/>
            <a:stretch/>
          </p:blipFill>
          <p:spPr>
            <a:xfrm>
              <a:off x="1989513" y="2089264"/>
              <a:ext cx="3241964" cy="2937165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2395780" y="4590596"/>
              <a:ext cx="1292253" cy="399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>
                  <a:solidFill>
                    <a:schemeClr val="bg1"/>
                  </a:solidFill>
                </a:rPr>
                <a:t>200 nm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4" name="正方形/長方形 3"/>
            <p:cNvSpPr/>
            <p:nvPr/>
          </p:nvSpPr>
          <p:spPr>
            <a:xfrm>
              <a:off x="2499360" y="4914209"/>
              <a:ext cx="466853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393811" y="1018567"/>
            <a:ext cx="28624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chemeClr val="bg1"/>
                </a:solidFill>
              </a:rPr>
              <a:t>Cu (AS)</a:t>
            </a:r>
            <a:endParaRPr lang="en-US" sz="260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1932" y="227774"/>
            <a:ext cx="7391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1-hexyne (Cu: Nanowire, </a:t>
            </a:r>
            <a:r>
              <a:rPr lang="en-US" sz="2800"/>
              <a:t>Ag: </a:t>
            </a:r>
            <a:r>
              <a:rPr lang="en-US" sz="2800" smtClean="0"/>
              <a:t>Shapeless)</a:t>
            </a:r>
            <a:endParaRPr lang="en-US" sz="280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79771" y="1349687"/>
            <a:ext cx="2472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Diameter:</a:t>
            </a:r>
          </a:p>
          <a:p>
            <a:r>
              <a:rPr lang="en-US" sz="3200">
                <a:cs typeface="Times New Roman" panose="02020603050405020304" pitchFamily="18" charset="0"/>
              </a:rPr>
              <a:t> </a:t>
            </a:r>
            <a:r>
              <a:rPr lang="en-US" sz="3200" smtClean="0">
                <a:cs typeface="Times New Roman" panose="02020603050405020304" pitchFamily="18" charset="0"/>
              </a:rPr>
              <a:t> 60 ± 14 nm</a:t>
            </a:r>
            <a:endParaRPr lang="en-US" sz="3200">
              <a:cs typeface="Times New Roman" panose="02020603050405020304" pitchFamily="18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551" y="4071931"/>
            <a:ext cx="3016885" cy="2481514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2092179" y="6411813"/>
            <a:ext cx="97704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98293" y="4090423"/>
            <a:ext cx="2609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chemeClr val="bg1"/>
                </a:solidFill>
              </a:rPr>
              <a:t>Ag (AS)</a:t>
            </a:r>
            <a:endParaRPr lang="en-US" sz="260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094389" y="6102178"/>
            <a:ext cx="1202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5 </a:t>
            </a:r>
            <a:r>
              <a:rPr lang="en-US" sz="1600" smtClean="0">
                <a:solidFill>
                  <a:schemeClr val="bg1"/>
                </a:solidFill>
                <a:sym typeface="Symbol" panose="05050102010706020507" pitchFamily="18" charset="2"/>
              </a:rPr>
              <a:t></a:t>
            </a:r>
            <a:r>
              <a:rPr lang="en-US" sz="1600" smtClean="0">
                <a:solidFill>
                  <a:schemeClr val="bg1"/>
                </a:solidFill>
              </a:rPr>
              <a:t>m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479771" y="2667093"/>
            <a:ext cx="2472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Length:</a:t>
            </a:r>
          </a:p>
          <a:p>
            <a:r>
              <a:rPr lang="en-US" sz="3200">
                <a:cs typeface="Times New Roman" panose="02020603050405020304" pitchFamily="18" charset="0"/>
              </a:rPr>
              <a:t> </a:t>
            </a:r>
            <a:r>
              <a:rPr lang="en-US" sz="3200" smtClean="0">
                <a:cs typeface="Times New Roman" panose="02020603050405020304" pitchFamily="18" charset="0"/>
              </a:rPr>
              <a:t> several </a:t>
            </a:r>
            <a:r>
              <a:rPr lang="en-US" sz="3200" smtClean="0">
                <a:cs typeface="Times New Roman" panose="02020603050405020304" pitchFamily="18" charset="0"/>
                <a:sym typeface="Symbol" panose="05050102010706020507" pitchFamily="18" charset="2"/>
              </a:rPr>
              <a:t>m</a:t>
            </a:r>
            <a:endParaRPr lang="en-US" sz="3200"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674009" y="5024960"/>
            <a:ext cx="52786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*</a:t>
            </a:r>
            <a:r>
              <a:rPr lang="en-US" sz="3200" smtClean="0"/>
              <a:t>Recrystallization did not give</a:t>
            </a:r>
          </a:p>
          <a:p>
            <a:r>
              <a:rPr lang="en-US" sz="3200" smtClean="0"/>
              <a:t>  Ag-1-hexyne nanowire</a:t>
            </a:r>
            <a:endParaRPr lang="en-US" sz="320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785399" y="1183719"/>
            <a:ext cx="685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Cu</a:t>
            </a:r>
            <a:endParaRPr lang="en-US" sz="3200">
              <a:cs typeface="Times New Roman" panose="02020603050405020304" pitchFamily="18" charset="0"/>
            </a:endParaRPr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827419"/>
              </p:ext>
            </p:extLst>
          </p:nvPr>
        </p:nvGraphicFramePr>
        <p:xfrm>
          <a:off x="6664377" y="304656"/>
          <a:ext cx="172243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CS ChemDraw Drawing" r:id="rId7" imgW="1723178" imgH="482870" progId="ChemDraw.Document.6.0">
                  <p:embed/>
                </p:oleObj>
              </mc:Choice>
              <mc:Fallback>
                <p:oleObj name="CS ChemDraw Drawing" r:id="rId7" imgW="1723178" imgH="4828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64377" y="304656"/>
                        <a:ext cx="1722437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153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22" y="3842717"/>
            <a:ext cx="2841241" cy="297472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31932" y="227774"/>
            <a:ext cx="8825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m</a:t>
            </a:r>
            <a:r>
              <a:rPr lang="en-US" sz="2800" dirty="0" smtClean="0"/>
              <a:t>-</a:t>
            </a:r>
            <a:r>
              <a:rPr lang="en-US" sz="2800" dirty="0" err="1" smtClean="0"/>
              <a:t>fluorophenylacetylene</a:t>
            </a:r>
            <a:r>
              <a:rPr lang="en-US" sz="2800" dirty="0" smtClean="0"/>
              <a:t> (Cu, </a:t>
            </a:r>
            <a:r>
              <a:rPr lang="en-US" sz="2800" dirty="0"/>
              <a:t>Ag: </a:t>
            </a:r>
            <a:r>
              <a:rPr lang="en-US" sz="2800" dirty="0" smtClean="0"/>
              <a:t>nanowire)</a:t>
            </a:r>
            <a:endParaRPr lang="en-US" sz="2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800" y="1150760"/>
            <a:ext cx="3323970" cy="2730402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476077" y="3609817"/>
            <a:ext cx="990634" cy="118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0480" y="1150760"/>
            <a:ext cx="31529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Cu (AS), nanorod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96142" y="3197635"/>
            <a:ext cx="121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500 nm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3719692" y="2311871"/>
            <a:ext cx="882869" cy="578069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1376" y="1197287"/>
            <a:ext cx="3301192" cy="2683875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318490" y="3609817"/>
            <a:ext cx="1537542" cy="113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13718" y="3199674"/>
            <a:ext cx="121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500 nm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42719" y="1150759"/>
            <a:ext cx="32898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Cu, nanowire(?),</a:t>
            </a:r>
          </a:p>
          <a:p>
            <a:r>
              <a:rPr lang="en-US" sz="2600" dirty="0" err="1" smtClean="0">
                <a:solidFill>
                  <a:schemeClr val="bg1"/>
                </a:solidFill>
              </a:rPr>
              <a:t>MeOH+EtOH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574" y="4046928"/>
            <a:ext cx="3332437" cy="2715741"/>
          </a:xfrm>
          <a:prstGeom prst="rect">
            <a:avLst/>
          </a:prstGeom>
        </p:spPr>
      </p:pic>
      <p:sp>
        <p:nvSpPr>
          <p:cNvPr id="24" name="正方形/長方形 23"/>
          <p:cNvSpPr/>
          <p:nvPr/>
        </p:nvSpPr>
        <p:spPr>
          <a:xfrm>
            <a:off x="2226507" y="6363571"/>
            <a:ext cx="1155266" cy="111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206324" y="5951389"/>
            <a:ext cx="121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1 </a:t>
            </a:r>
            <a:r>
              <a:rPr lang="en-US" sz="2400" smtClean="0">
                <a:solidFill>
                  <a:schemeClr val="bg1"/>
                </a:solidFill>
                <a:sym typeface="Symbol" panose="05050102010706020507" pitchFamily="18" charset="2"/>
              </a:rPr>
              <a:t></a:t>
            </a:r>
            <a:r>
              <a:rPr lang="en-US" sz="2400" smtClean="0">
                <a:solidFill>
                  <a:schemeClr val="bg1"/>
                </a:solidFill>
              </a:rPr>
              <a:t>m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13800" y="4060471"/>
            <a:ext cx="31529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chemeClr val="bg1"/>
                </a:solidFill>
              </a:rPr>
              <a:t>Ag (AS), nanowire</a:t>
            </a:r>
            <a:endParaRPr lang="en-US" sz="2600">
              <a:solidFill>
                <a:schemeClr val="bg1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639260" y="4197521"/>
            <a:ext cx="2472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Diameter:</a:t>
            </a:r>
          </a:p>
          <a:p>
            <a:r>
              <a:rPr lang="en-US" sz="3200">
                <a:cs typeface="Times New Roman" panose="02020603050405020304" pitchFamily="18" charset="0"/>
              </a:rPr>
              <a:t> </a:t>
            </a:r>
            <a:r>
              <a:rPr lang="en-US" sz="3200" smtClean="0">
                <a:cs typeface="Times New Roman" panose="02020603050405020304" pitchFamily="18" charset="0"/>
              </a:rPr>
              <a:t> 127 ± 40 nm</a:t>
            </a:r>
            <a:endParaRPr lang="en-US" sz="3200"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649893" y="5514927"/>
            <a:ext cx="2472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Length:</a:t>
            </a:r>
          </a:p>
          <a:p>
            <a:r>
              <a:rPr lang="en-US" sz="3200">
                <a:cs typeface="Times New Roman" panose="02020603050405020304" pitchFamily="18" charset="0"/>
              </a:rPr>
              <a:t> </a:t>
            </a:r>
            <a:r>
              <a:rPr lang="en-US" sz="3200" smtClean="0">
                <a:cs typeface="Times New Roman" panose="02020603050405020304" pitchFamily="18" charset="0"/>
              </a:rPr>
              <a:t> </a:t>
            </a:r>
            <a:r>
              <a:rPr lang="ja-JP" altLang="en-US" sz="3200" smtClean="0">
                <a:cs typeface="Times New Roman" panose="02020603050405020304" pitchFamily="18" charset="0"/>
              </a:rPr>
              <a:t>～</a:t>
            </a:r>
            <a:r>
              <a:rPr lang="en-US" sz="3200" smtClean="0">
                <a:cs typeface="Times New Roman" panose="02020603050405020304" pitchFamily="18" charset="0"/>
              </a:rPr>
              <a:t>5 </a:t>
            </a:r>
            <a:r>
              <a:rPr lang="en-US" sz="3200" smtClean="0">
                <a:cs typeface="Times New Roman" panose="02020603050405020304" pitchFamily="18" charset="0"/>
                <a:sym typeface="Symbol" panose="05050102010706020507" pitchFamily="18" charset="2"/>
              </a:rPr>
              <a:t>m</a:t>
            </a:r>
            <a:endParaRPr lang="en-US" sz="3200"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105086" y="4127528"/>
            <a:ext cx="685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Ag</a:t>
            </a:r>
            <a:endParaRPr lang="en-US" sz="3200">
              <a:cs typeface="Times New Roman" panose="02020603050405020304" pitchFamily="18" charset="0"/>
            </a:endParaRPr>
          </a:p>
        </p:txBody>
      </p:sp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053582"/>
              </p:ext>
            </p:extLst>
          </p:nvPr>
        </p:nvGraphicFramePr>
        <p:xfrm>
          <a:off x="6813718" y="101587"/>
          <a:ext cx="17780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CS ChemDraw Drawing" r:id="rId10" imgW="1778015" imgH="1052479" progId="ChemDraw.Document.6.0">
                  <p:embed/>
                </p:oleObj>
              </mc:Choice>
              <mc:Fallback>
                <p:oleObj name="CS ChemDraw Drawing" r:id="rId10" imgW="1778015" imgH="105247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13718" y="101587"/>
                        <a:ext cx="1778000" cy="1052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28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556" y="3954133"/>
            <a:ext cx="2636218" cy="278608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31932" y="227774"/>
            <a:ext cx="8825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m</a:t>
            </a:r>
            <a:r>
              <a:rPr lang="en-US" sz="2800" dirty="0" smtClean="0"/>
              <a:t>-</a:t>
            </a:r>
            <a:r>
              <a:rPr lang="en-US" sz="2800" dirty="0" err="1" smtClean="0"/>
              <a:t>chlorophenylacetylene</a:t>
            </a:r>
            <a:r>
              <a:rPr lang="en-US" sz="2800" dirty="0" smtClean="0"/>
              <a:t> (Cu, </a:t>
            </a:r>
            <a:r>
              <a:rPr lang="en-US" sz="2800" dirty="0"/>
              <a:t>Ag: </a:t>
            </a:r>
            <a:r>
              <a:rPr lang="en-US" sz="2800" dirty="0" smtClean="0"/>
              <a:t>nanowire)</a:t>
            </a:r>
            <a:endParaRPr lang="en-US" sz="28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341" y="1069252"/>
            <a:ext cx="2580120" cy="274049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744228" y="1178585"/>
            <a:ext cx="2143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Diameter:</a:t>
            </a:r>
          </a:p>
          <a:p>
            <a:r>
              <a:rPr lang="en-US" sz="3200">
                <a:cs typeface="Times New Roman" panose="02020603050405020304" pitchFamily="18" charset="0"/>
              </a:rPr>
              <a:t> </a:t>
            </a:r>
            <a:r>
              <a:rPr lang="en-US" sz="3200" smtClean="0">
                <a:cs typeface="Times New Roman" panose="02020603050405020304" pitchFamily="18" charset="0"/>
              </a:rPr>
              <a:t> 41 ± 8 nm</a:t>
            </a:r>
            <a:endParaRPr lang="en-US" sz="3200"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44228" y="2492662"/>
            <a:ext cx="2143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Length:</a:t>
            </a:r>
          </a:p>
          <a:p>
            <a:r>
              <a:rPr lang="en-US" sz="3200">
                <a:cs typeface="Times New Roman" panose="02020603050405020304" pitchFamily="18" charset="0"/>
              </a:rPr>
              <a:t> </a:t>
            </a:r>
            <a:r>
              <a:rPr lang="en-US" sz="3200" smtClean="0">
                <a:cs typeface="Times New Roman" panose="02020603050405020304" pitchFamily="18" charset="0"/>
              </a:rPr>
              <a:t> few </a:t>
            </a:r>
            <a:r>
              <a:rPr lang="en-US" sz="3200" smtClean="0">
                <a:cs typeface="Times New Roman" panose="02020603050405020304" pitchFamily="18" charset="0"/>
                <a:sym typeface="Symbol" panose="05050102010706020507" pitchFamily="18" charset="2"/>
              </a:rPr>
              <a:t>m</a:t>
            </a:r>
            <a:endParaRPr lang="en-US" sz="3200">
              <a:cs typeface="Times New Roman" panose="02020603050405020304" pitchFamily="18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575" y="885670"/>
            <a:ext cx="3525102" cy="2870041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2004527" y="3527434"/>
            <a:ext cx="1808703" cy="110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004527" y="3124002"/>
            <a:ext cx="9929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1 </a:t>
            </a:r>
            <a:r>
              <a:rPr lang="en-US" sz="2200" dirty="0" smtClean="0">
                <a:solidFill>
                  <a:schemeClr val="bg1"/>
                </a:solidFill>
                <a:sym typeface="Symbol" panose="05050102010706020507" pitchFamily="18" charset="2"/>
              </a:rPr>
              <a:t>m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41156" y="939746"/>
            <a:ext cx="31529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chemeClr val="bg1"/>
                </a:solidFill>
              </a:rPr>
              <a:t>Cu (AS), nanowire</a:t>
            </a:r>
            <a:endParaRPr lang="en-US" sz="2600">
              <a:solidFill>
                <a:schemeClr val="bg1"/>
              </a:solidFill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490575" y="3849577"/>
            <a:ext cx="3522455" cy="2888308"/>
            <a:chOff x="490575" y="3849577"/>
            <a:chExt cx="3522455" cy="2888308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0575" y="3849577"/>
              <a:ext cx="3522455" cy="2888308"/>
            </a:xfrm>
            <a:prstGeom prst="rect">
              <a:avLst/>
            </a:prstGeom>
          </p:spPr>
        </p:pic>
        <p:sp>
          <p:nvSpPr>
            <p:cNvPr id="19" name="正方形/長方形 18"/>
            <p:cNvSpPr/>
            <p:nvPr/>
          </p:nvSpPr>
          <p:spPr>
            <a:xfrm>
              <a:off x="2096922" y="6546236"/>
              <a:ext cx="1801091" cy="775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096922" y="6148586"/>
              <a:ext cx="99294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smtClean="0">
                  <a:solidFill>
                    <a:schemeClr val="bg1"/>
                  </a:solidFill>
                </a:rPr>
                <a:t>1 </a:t>
              </a:r>
              <a:r>
                <a:rPr lang="en-US" sz="220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m</a:t>
              </a:r>
              <a:endParaRPr lang="en-US" sz="2200">
                <a:solidFill>
                  <a:schemeClr val="bg1"/>
                </a:solidFill>
              </a:endParaRPr>
            </a:p>
          </p:txBody>
        </p:sp>
      </p:grpSp>
      <p:sp>
        <p:nvSpPr>
          <p:cNvPr id="22" name="テキスト ボックス 21"/>
          <p:cNvSpPr txBox="1"/>
          <p:nvPr/>
        </p:nvSpPr>
        <p:spPr>
          <a:xfrm>
            <a:off x="541156" y="3882626"/>
            <a:ext cx="31529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chemeClr val="bg1"/>
                </a:solidFill>
              </a:rPr>
              <a:t>Ag (AS), nanowire</a:t>
            </a:r>
            <a:endParaRPr lang="en-US" sz="2600">
              <a:solidFill>
                <a:schemeClr val="bg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744227" y="3949153"/>
            <a:ext cx="2313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Diameter:</a:t>
            </a:r>
          </a:p>
          <a:p>
            <a:r>
              <a:rPr lang="en-US" sz="3200">
                <a:cs typeface="Times New Roman" panose="02020603050405020304" pitchFamily="18" charset="0"/>
              </a:rPr>
              <a:t> </a:t>
            </a:r>
            <a:r>
              <a:rPr lang="en-US" sz="3200" smtClean="0">
                <a:cs typeface="Times New Roman" panose="02020603050405020304" pitchFamily="18" charset="0"/>
              </a:rPr>
              <a:t> 69 ± 16 nm</a:t>
            </a:r>
            <a:endParaRPr lang="en-US" sz="3200"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744228" y="5263230"/>
            <a:ext cx="2143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Length:</a:t>
            </a:r>
          </a:p>
          <a:p>
            <a:r>
              <a:rPr lang="en-US" sz="3200">
                <a:cs typeface="Times New Roman" panose="02020603050405020304" pitchFamily="18" charset="0"/>
              </a:rPr>
              <a:t> </a:t>
            </a:r>
            <a:r>
              <a:rPr lang="en-US" sz="3200" smtClean="0">
                <a:cs typeface="Times New Roman" panose="02020603050405020304" pitchFamily="18" charset="0"/>
              </a:rPr>
              <a:t> 1-3 </a:t>
            </a:r>
            <a:r>
              <a:rPr lang="en-US" sz="3200" smtClean="0">
                <a:cs typeface="Times New Roman" panose="02020603050405020304" pitchFamily="18" charset="0"/>
                <a:sym typeface="Symbol" panose="05050102010706020507" pitchFamily="18" charset="2"/>
              </a:rPr>
              <a:t>m</a:t>
            </a:r>
            <a:endParaRPr lang="en-US" sz="3200"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973596" y="4090747"/>
            <a:ext cx="685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Ag</a:t>
            </a:r>
            <a:endParaRPr lang="en-US" sz="3200"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002170" y="1210597"/>
            <a:ext cx="685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Cu</a:t>
            </a:r>
            <a:endParaRPr lang="en-US" sz="3200">
              <a:cs typeface="Times New Roman" panose="02020603050405020304" pitchFamily="18" charset="0"/>
            </a:endParaRPr>
          </a:p>
        </p:txBody>
      </p:sp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6796171"/>
              </p:ext>
            </p:extLst>
          </p:nvPr>
        </p:nvGraphicFramePr>
        <p:xfrm>
          <a:off x="6983289" y="65388"/>
          <a:ext cx="183515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CS ChemDraw Drawing" r:id="rId9" imgW="1835823" imgH="1052479" progId="ChemDraw.Document.6.0">
                  <p:embed/>
                </p:oleObj>
              </mc:Choice>
              <mc:Fallback>
                <p:oleObj name="CS ChemDraw Drawing" r:id="rId9" imgW="1835823" imgH="105247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83289" y="65388"/>
                        <a:ext cx="1835150" cy="1052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695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31932" y="227774"/>
            <a:ext cx="8825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2-ethynylpyridine (Cu, </a:t>
            </a:r>
            <a:r>
              <a:rPr lang="en-US" sz="3200"/>
              <a:t>Ag: </a:t>
            </a:r>
            <a:r>
              <a:rPr lang="en-US" sz="3200" smtClean="0"/>
              <a:t>nanowire)</a:t>
            </a:r>
            <a:endParaRPr lang="en-US" sz="3200"/>
          </a:p>
        </p:txBody>
      </p:sp>
      <p:grpSp>
        <p:nvGrpSpPr>
          <p:cNvPr id="21" name="グループ化 20"/>
          <p:cNvGrpSpPr/>
          <p:nvPr/>
        </p:nvGrpSpPr>
        <p:grpSpPr>
          <a:xfrm>
            <a:off x="457199" y="1086479"/>
            <a:ext cx="3361173" cy="2520880"/>
            <a:chOff x="457199" y="1086479"/>
            <a:chExt cx="3361173" cy="2520880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199" y="1086479"/>
              <a:ext cx="3361173" cy="2520880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460772" y="1100520"/>
              <a:ext cx="31529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smtClean="0">
                  <a:solidFill>
                    <a:schemeClr val="bg1"/>
                  </a:solidFill>
                </a:rPr>
                <a:t>Cu (AS), shapeless</a:t>
              </a:r>
              <a:endParaRPr lang="en-US" sz="2600">
                <a:solidFill>
                  <a:schemeClr val="bg1"/>
                </a:solidFill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2373630" y="3234690"/>
              <a:ext cx="1211580" cy="102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320053" y="2793682"/>
              <a:ext cx="9641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smtClean="0">
                  <a:solidFill>
                    <a:schemeClr val="bg1"/>
                  </a:solidFill>
                </a:rPr>
                <a:t>1 </a:t>
              </a:r>
              <a:r>
                <a:rPr lang="en-US" sz="260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m</a:t>
              </a:r>
              <a:endParaRPr lang="en-US" sz="260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457199" y="3881289"/>
            <a:ext cx="4578843" cy="2520880"/>
            <a:chOff x="457199" y="3881289"/>
            <a:chExt cx="4578843" cy="2520880"/>
          </a:xfrm>
        </p:grpSpPr>
        <p:sp>
          <p:nvSpPr>
            <p:cNvPr id="8" name="右矢印 7"/>
            <p:cNvSpPr/>
            <p:nvPr/>
          </p:nvSpPr>
          <p:spPr>
            <a:xfrm>
              <a:off x="4153173" y="4852694"/>
              <a:ext cx="882869" cy="578069"/>
            </a:xfrm>
            <a:prstGeom prst="rightArrow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グループ化 21"/>
            <p:cNvGrpSpPr/>
            <p:nvPr/>
          </p:nvGrpSpPr>
          <p:grpSpPr>
            <a:xfrm>
              <a:off x="457199" y="3881289"/>
              <a:ext cx="3361174" cy="2520880"/>
              <a:chOff x="457199" y="3881289"/>
              <a:chExt cx="3361174" cy="2520880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199" y="3881289"/>
                <a:ext cx="3361174" cy="2520880"/>
              </a:xfrm>
              <a:prstGeom prst="rect">
                <a:avLst/>
              </a:prstGeom>
            </p:spPr>
          </p:pic>
          <p:sp>
            <p:nvSpPr>
              <p:cNvPr id="7" name="テキスト ボックス 6"/>
              <p:cNvSpPr txBox="1"/>
              <p:nvPr/>
            </p:nvSpPr>
            <p:spPr>
              <a:xfrm>
                <a:off x="460772" y="3885207"/>
                <a:ext cx="315291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smtClean="0">
                    <a:solidFill>
                      <a:schemeClr val="bg1"/>
                    </a:solidFill>
                  </a:rPr>
                  <a:t>Ag (AS), small plate</a:t>
                </a:r>
                <a:endParaRPr lang="en-US" sz="2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正方形/長方形 9"/>
              <p:cNvSpPr/>
              <p:nvPr/>
            </p:nvSpPr>
            <p:spPr>
              <a:xfrm>
                <a:off x="2644140" y="6022516"/>
                <a:ext cx="933450" cy="1028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2531253" y="5580262"/>
                <a:ext cx="115922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smtClean="0">
                    <a:solidFill>
                      <a:schemeClr val="bg1"/>
                    </a:solidFill>
                  </a:rPr>
                  <a:t>10 </a:t>
                </a:r>
                <a:r>
                  <a:rPr lang="en-US" sz="2600" smtClean="0">
                    <a:solidFill>
                      <a:schemeClr val="bg1"/>
                    </a:solidFill>
                    <a:sym typeface="Symbol" panose="05050102010706020507" pitchFamily="18" charset="2"/>
                  </a:rPr>
                  <a:t>m</a:t>
                </a:r>
                <a:endParaRPr lang="en-US" sz="26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グループ化 22"/>
          <p:cNvGrpSpPr/>
          <p:nvPr/>
        </p:nvGrpSpPr>
        <p:grpSpPr>
          <a:xfrm>
            <a:off x="5368938" y="3881289"/>
            <a:ext cx="3363078" cy="2520880"/>
            <a:chOff x="5368938" y="3881289"/>
            <a:chExt cx="3363078" cy="2520880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0843" y="3881289"/>
              <a:ext cx="3361173" cy="2520880"/>
            </a:xfrm>
            <a:prstGeom prst="rect">
              <a:avLst/>
            </a:prstGeom>
          </p:spPr>
        </p:pic>
        <p:sp>
          <p:nvSpPr>
            <p:cNvPr id="13" name="正方形/長方形 12"/>
            <p:cNvSpPr/>
            <p:nvPr/>
          </p:nvSpPr>
          <p:spPr>
            <a:xfrm>
              <a:off x="7166598" y="6031559"/>
              <a:ext cx="1329701" cy="102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239061" y="5539116"/>
              <a:ext cx="9641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smtClean="0">
                  <a:solidFill>
                    <a:schemeClr val="bg1"/>
                  </a:solidFill>
                </a:rPr>
                <a:t>5 </a:t>
              </a:r>
              <a:r>
                <a:rPr lang="en-US" sz="260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m</a:t>
              </a:r>
              <a:endParaRPr lang="en-US" sz="2600">
                <a:solidFill>
                  <a:schemeClr val="bg1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5368938" y="3885207"/>
              <a:ext cx="31529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Ag, Nanowire, hexane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231932" y="3881289"/>
            <a:ext cx="4741926" cy="2714978"/>
            <a:chOff x="4363973" y="1105529"/>
            <a:chExt cx="4741926" cy="2714978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3973" y="1105529"/>
              <a:ext cx="2604369" cy="2714978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6810902" y="1168328"/>
              <a:ext cx="22949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cs typeface="Times New Roman" panose="02020603050405020304" pitchFamily="18" charset="0"/>
                </a:rPr>
                <a:t>Diameter:</a:t>
              </a:r>
            </a:p>
            <a:p>
              <a:r>
                <a:rPr lang="en-US" sz="3200">
                  <a:cs typeface="Times New Roman" panose="02020603050405020304" pitchFamily="18" charset="0"/>
                </a:rPr>
                <a:t> </a:t>
              </a:r>
              <a:r>
                <a:rPr lang="en-US" sz="3200" smtClean="0">
                  <a:cs typeface="Times New Roman" panose="02020603050405020304" pitchFamily="18" charset="0"/>
                </a:rPr>
                <a:t> 98 ± 28 nm</a:t>
              </a:r>
              <a:endParaRPr lang="en-US" sz="3200">
                <a:cs typeface="Times New Roman" panose="02020603050405020304" pitchFamily="18" charset="0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810902" y="2482405"/>
              <a:ext cx="22949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cs typeface="Times New Roman" panose="02020603050405020304" pitchFamily="18" charset="0"/>
                </a:rPr>
                <a:t>Length:</a:t>
              </a:r>
            </a:p>
            <a:p>
              <a:r>
                <a:rPr lang="en-US" sz="3200">
                  <a:cs typeface="Times New Roman" panose="02020603050405020304" pitchFamily="18" charset="0"/>
                </a:rPr>
                <a:t> </a:t>
              </a:r>
              <a:r>
                <a:rPr lang="en-US" sz="3200" smtClean="0">
                  <a:cs typeface="Times New Roman" panose="02020603050405020304" pitchFamily="18" charset="0"/>
                </a:rPr>
                <a:t> 5-10 </a:t>
              </a:r>
              <a:r>
                <a:rPr lang="en-US" sz="3200" smtClean="0">
                  <a:cs typeface="Times New Roman" panose="02020603050405020304" pitchFamily="18" charset="0"/>
                  <a:sym typeface="Symbol" panose="05050102010706020507" pitchFamily="18" charset="2"/>
                </a:rPr>
                <a:t>m</a:t>
              </a:r>
              <a:endParaRPr lang="en-US" sz="3200">
                <a:cs typeface="Times New Roman" panose="02020603050405020304" pitchFamily="18" charset="0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6124913" y="1240033"/>
              <a:ext cx="6859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cs typeface="Times New Roman" panose="02020603050405020304" pitchFamily="18" charset="0"/>
                </a:rPr>
                <a:t>Ag</a:t>
              </a:r>
              <a:endParaRPr lang="en-US" sz="3200"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3826800" y="1614515"/>
            <a:ext cx="5278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*</a:t>
            </a:r>
            <a:r>
              <a:rPr lang="en-US" sz="3000" smtClean="0"/>
              <a:t>Recrystallization did not give</a:t>
            </a:r>
          </a:p>
          <a:p>
            <a:r>
              <a:rPr lang="en-US" sz="3000" smtClean="0"/>
              <a:t>  Cu-2-ethynylpyridine nanowire.</a:t>
            </a:r>
            <a:endParaRPr lang="en-US" sz="3000"/>
          </a:p>
        </p:txBody>
      </p:sp>
      <p:graphicFrame>
        <p:nvGraphicFramePr>
          <p:cNvPr id="16" name="オブジェクト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152367"/>
              </p:ext>
            </p:extLst>
          </p:nvPr>
        </p:nvGraphicFramePr>
        <p:xfrm>
          <a:off x="6663592" y="233719"/>
          <a:ext cx="13970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CS ChemDraw Drawing" r:id="rId8" imgW="1397128" imgH="1052479" progId="ChemDraw.Document.6.0">
                  <p:embed/>
                </p:oleObj>
              </mc:Choice>
              <mc:Fallback>
                <p:oleObj name="CS ChemDraw Drawing" r:id="rId8" imgW="1397128" imgH="105247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63592" y="233719"/>
                        <a:ext cx="1397000" cy="1052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424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グループ化 23"/>
          <p:cNvGrpSpPr/>
          <p:nvPr/>
        </p:nvGrpSpPr>
        <p:grpSpPr>
          <a:xfrm>
            <a:off x="436380" y="4025653"/>
            <a:ext cx="4599662" cy="2663456"/>
            <a:chOff x="436380" y="4025653"/>
            <a:chExt cx="4599662" cy="2663456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436380" y="4025653"/>
              <a:ext cx="3551274" cy="2663456"/>
              <a:chOff x="436380" y="4025653"/>
              <a:chExt cx="3551274" cy="2663456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6380" y="4025653"/>
                <a:ext cx="3551274" cy="2663456"/>
              </a:xfrm>
              <a:prstGeom prst="rect">
                <a:avLst/>
              </a:prstGeom>
            </p:spPr>
          </p:pic>
          <p:sp>
            <p:nvSpPr>
              <p:cNvPr id="7" name="テキスト ボックス 6"/>
              <p:cNvSpPr txBox="1"/>
              <p:nvPr/>
            </p:nvSpPr>
            <p:spPr>
              <a:xfrm>
                <a:off x="450139" y="4033573"/>
                <a:ext cx="315291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smtClean="0">
                    <a:solidFill>
                      <a:schemeClr val="bg1"/>
                    </a:solidFill>
                  </a:rPr>
                  <a:t>Ag (AS), small plate</a:t>
                </a:r>
                <a:endParaRPr lang="en-US" sz="260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正方形/長方形 8"/>
              <p:cNvSpPr/>
              <p:nvPr/>
            </p:nvSpPr>
            <p:spPr>
              <a:xfrm>
                <a:off x="2470446" y="6295116"/>
                <a:ext cx="1256079" cy="1010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2422509" y="5853217"/>
                <a:ext cx="125251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smtClean="0">
                    <a:solidFill>
                      <a:schemeClr val="bg1"/>
                    </a:solidFill>
                  </a:rPr>
                  <a:t>10 </a:t>
                </a:r>
                <a:r>
                  <a:rPr lang="en-US" sz="2600" smtClean="0">
                    <a:solidFill>
                      <a:schemeClr val="bg1"/>
                    </a:solidFill>
                    <a:sym typeface="Symbol" panose="05050102010706020507" pitchFamily="18" charset="2"/>
                  </a:rPr>
                  <a:t></a:t>
                </a:r>
                <a:r>
                  <a:rPr lang="en-US" sz="2600" smtClean="0">
                    <a:solidFill>
                      <a:schemeClr val="bg1"/>
                    </a:solidFill>
                  </a:rPr>
                  <a:t>m</a:t>
                </a:r>
                <a:endParaRPr lang="en-US" sz="2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" name="右矢印 22"/>
            <p:cNvSpPr/>
            <p:nvPr/>
          </p:nvSpPr>
          <p:spPr>
            <a:xfrm>
              <a:off x="4153173" y="5147438"/>
              <a:ext cx="882869" cy="578069"/>
            </a:xfrm>
            <a:prstGeom prst="rightArrow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231932" y="227774"/>
            <a:ext cx="8825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p</a:t>
            </a:r>
            <a:r>
              <a:rPr lang="en-US" sz="2800" dirty="0" smtClean="0"/>
              <a:t>-</a:t>
            </a:r>
            <a:r>
              <a:rPr lang="en-US" sz="2800" dirty="0" err="1" smtClean="0"/>
              <a:t>ethynyltoluene</a:t>
            </a:r>
            <a:r>
              <a:rPr lang="en-US" sz="2800" dirty="0" smtClean="0"/>
              <a:t> (Cu: nanorod, </a:t>
            </a:r>
            <a:r>
              <a:rPr lang="en-US" sz="2800" dirty="0"/>
              <a:t>Ag: </a:t>
            </a:r>
            <a:r>
              <a:rPr lang="en-US" sz="2800" dirty="0" smtClean="0"/>
              <a:t>nanowire)</a:t>
            </a:r>
            <a:endParaRPr lang="en-US" sz="28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80" y="1079648"/>
            <a:ext cx="3571875" cy="267890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50139" y="1089887"/>
            <a:ext cx="31529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Cu (AS), nanorod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334247" y="3345142"/>
            <a:ext cx="1429037" cy="110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51974" y="2907838"/>
            <a:ext cx="12525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chemeClr val="bg1"/>
                </a:solidFill>
              </a:rPr>
              <a:t>500 nm</a:t>
            </a:r>
            <a:endParaRPr lang="en-US" sz="2600">
              <a:solidFill>
                <a:schemeClr val="bg1"/>
              </a:solidFill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189361" y="3892725"/>
            <a:ext cx="4992275" cy="2853080"/>
            <a:chOff x="189361" y="3892725"/>
            <a:chExt cx="4992275" cy="2853080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61" y="3892725"/>
              <a:ext cx="2688868" cy="2853080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2723195" y="4070220"/>
              <a:ext cx="245844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cs typeface="Times New Roman" panose="02020603050405020304" pitchFamily="18" charset="0"/>
                </a:rPr>
                <a:t>Diameter:</a:t>
              </a:r>
            </a:p>
            <a:p>
              <a:r>
                <a:rPr lang="en-US" sz="3200" smtClean="0">
                  <a:cs typeface="Times New Roman" panose="02020603050405020304" pitchFamily="18" charset="0"/>
                </a:rPr>
                <a:t> 165 ± 42 nm</a:t>
              </a:r>
              <a:endParaRPr lang="en-US" sz="3200">
                <a:cs typeface="Times New Roman" panose="02020603050405020304" pitchFamily="18" charset="0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723195" y="5384297"/>
              <a:ext cx="22949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cs typeface="Times New Roman" panose="02020603050405020304" pitchFamily="18" charset="0"/>
                </a:rPr>
                <a:t>Length:</a:t>
              </a:r>
            </a:p>
            <a:p>
              <a:r>
                <a:rPr lang="en-US" sz="3200">
                  <a:cs typeface="Times New Roman" panose="02020603050405020304" pitchFamily="18" charset="0"/>
                </a:rPr>
                <a:t> </a:t>
              </a:r>
              <a:r>
                <a:rPr lang="en-US" sz="3200" smtClean="0">
                  <a:cs typeface="Times New Roman" panose="02020603050405020304" pitchFamily="18" charset="0"/>
                </a:rPr>
                <a:t> 10-20 </a:t>
              </a:r>
              <a:r>
                <a:rPr lang="en-US" sz="3200" smtClean="0">
                  <a:cs typeface="Times New Roman" panose="02020603050405020304" pitchFamily="18" charset="0"/>
                  <a:sym typeface="Symbol" panose="05050102010706020507" pitchFamily="18" charset="2"/>
                </a:rPr>
                <a:t>m</a:t>
              </a:r>
              <a:endParaRPr lang="en-US" sz="3200">
                <a:cs typeface="Times New Roman" panose="02020603050405020304" pitchFamily="18" charset="0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037206" y="4034304"/>
              <a:ext cx="6859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cs typeface="Times New Roman" panose="02020603050405020304" pitchFamily="18" charset="0"/>
                </a:rPr>
                <a:t>Ag</a:t>
              </a:r>
              <a:endParaRPr lang="en-US" sz="3200"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図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765" y="1085365"/>
            <a:ext cx="2685708" cy="2864956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6865778" y="1201601"/>
            <a:ext cx="22949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Diameter:</a:t>
            </a:r>
          </a:p>
          <a:p>
            <a:r>
              <a:rPr lang="en-US" sz="3200">
                <a:cs typeface="Times New Roman" panose="02020603050405020304" pitchFamily="18" charset="0"/>
              </a:rPr>
              <a:t> </a:t>
            </a:r>
            <a:r>
              <a:rPr lang="en-US" sz="3200" smtClean="0">
                <a:cs typeface="Times New Roman" panose="02020603050405020304" pitchFamily="18" charset="0"/>
              </a:rPr>
              <a:t> 32 ± 7 nm</a:t>
            </a:r>
            <a:endParaRPr lang="en-US" sz="3200"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865778" y="2515678"/>
            <a:ext cx="22949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Length:</a:t>
            </a:r>
          </a:p>
          <a:p>
            <a:r>
              <a:rPr lang="en-US" sz="3200">
                <a:cs typeface="Times New Roman" panose="02020603050405020304" pitchFamily="18" charset="0"/>
              </a:rPr>
              <a:t> </a:t>
            </a:r>
            <a:r>
              <a:rPr lang="en-US" sz="3200" smtClean="0">
                <a:cs typeface="Times New Roman" panose="02020603050405020304" pitchFamily="18" charset="0"/>
              </a:rPr>
              <a:t> </a:t>
            </a:r>
            <a:r>
              <a:rPr lang="ja-JP" altLang="en-US" sz="3200" smtClean="0">
                <a:cs typeface="Times New Roman" panose="02020603050405020304" pitchFamily="18" charset="0"/>
              </a:rPr>
              <a:t>～</a:t>
            </a:r>
            <a:r>
              <a:rPr lang="en-US" altLang="ja-JP" sz="3200" smtClean="0">
                <a:cs typeface="Times New Roman" panose="02020603050405020304" pitchFamily="18" charset="0"/>
                <a:sym typeface="Symbol" panose="05050102010706020507" pitchFamily="18" charset="2"/>
              </a:rPr>
              <a:t>500 n</a:t>
            </a:r>
            <a:r>
              <a:rPr lang="en-US" sz="3200" smtClean="0"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endParaRPr lang="en-US" sz="3200"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147890" y="1229479"/>
            <a:ext cx="685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Cu</a:t>
            </a:r>
            <a:endParaRPr lang="en-US" sz="3200">
              <a:cs typeface="Times New Roman" panose="02020603050405020304" pitchFamily="18" charset="0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51"/>
          <a:stretch/>
        </p:blipFill>
        <p:spPr>
          <a:xfrm>
            <a:off x="5259929" y="4044073"/>
            <a:ext cx="3477534" cy="2616459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>
          <a:xfrm>
            <a:off x="7660502" y="6345660"/>
            <a:ext cx="498117" cy="67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275143" y="4058386"/>
            <a:ext cx="3462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Ag, </a:t>
            </a:r>
            <a:r>
              <a:rPr lang="en-US" altLang="ja-JP" sz="2600" dirty="0" smtClean="0">
                <a:solidFill>
                  <a:schemeClr val="bg1"/>
                </a:solidFill>
              </a:rPr>
              <a:t>nanowire, 1-PrOH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463778" y="5840431"/>
            <a:ext cx="8915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chemeClr val="bg1"/>
                </a:solidFill>
              </a:rPr>
              <a:t>1 </a:t>
            </a:r>
            <a:r>
              <a:rPr lang="en-US" sz="2600" smtClean="0">
                <a:solidFill>
                  <a:schemeClr val="bg1"/>
                </a:solidFill>
                <a:sym typeface="Symbol" panose="05050102010706020507" pitchFamily="18" charset="2"/>
              </a:rPr>
              <a:t>m</a:t>
            </a:r>
            <a:endParaRPr lang="en-US" sz="2600">
              <a:solidFill>
                <a:schemeClr val="bg1"/>
              </a:solidFill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40530"/>
              </p:ext>
            </p:extLst>
          </p:nvPr>
        </p:nvGraphicFramePr>
        <p:xfrm>
          <a:off x="6998696" y="106243"/>
          <a:ext cx="1722437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CS ChemDraw Drawing" r:id="rId10" imgW="1723178" imgH="1054370" progId="ChemDraw.Document.6.0">
                  <p:embed/>
                </p:oleObj>
              </mc:Choice>
              <mc:Fallback>
                <p:oleObj name="CS ChemDraw Drawing" r:id="rId10" imgW="1723178" imgH="10543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98696" y="106243"/>
                        <a:ext cx="1722437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581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グループ化 24"/>
          <p:cNvGrpSpPr/>
          <p:nvPr/>
        </p:nvGrpSpPr>
        <p:grpSpPr>
          <a:xfrm>
            <a:off x="442519" y="3951871"/>
            <a:ext cx="4667160" cy="2675614"/>
            <a:chOff x="442519" y="3951871"/>
            <a:chExt cx="4667160" cy="2675614"/>
          </a:xfrm>
        </p:grpSpPr>
        <p:grpSp>
          <p:nvGrpSpPr>
            <p:cNvPr id="16" name="グループ化 15"/>
            <p:cNvGrpSpPr/>
            <p:nvPr/>
          </p:nvGrpSpPr>
          <p:grpSpPr>
            <a:xfrm>
              <a:off x="442519" y="3951871"/>
              <a:ext cx="3591601" cy="2675614"/>
              <a:chOff x="442519" y="3951871"/>
              <a:chExt cx="3591601" cy="2675614"/>
            </a:xfrm>
          </p:grpSpPr>
          <p:pic>
            <p:nvPicPr>
              <p:cNvPr id="10" name="図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5770" y="3954781"/>
                <a:ext cx="3563605" cy="2672704"/>
              </a:xfrm>
              <a:prstGeom prst="rect">
                <a:avLst/>
              </a:prstGeom>
            </p:spPr>
          </p:pic>
          <p:sp>
            <p:nvSpPr>
              <p:cNvPr id="11" name="テキスト ボックス 10"/>
              <p:cNvSpPr txBox="1"/>
              <p:nvPr/>
            </p:nvSpPr>
            <p:spPr>
              <a:xfrm>
                <a:off x="442519" y="3951871"/>
                <a:ext cx="315291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 smtClean="0">
                    <a:solidFill>
                      <a:schemeClr val="bg1"/>
                    </a:solidFill>
                  </a:rPr>
                  <a:t>Ag (AS), nanorod</a:t>
                </a:r>
                <a:endParaRPr lang="en-US" sz="2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915755" y="6228339"/>
                <a:ext cx="840789" cy="1102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2741283" y="5751924"/>
                <a:ext cx="129283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smtClean="0">
                    <a:solidFill>
                      <a:schemeClr val="bg1"/>
                    </a:solidFill>
                  </a:rPr>
                  <a:t>500 </a:t>
                </a:r>
                <a:r>
                  <a:rPr lang="en-US" sz="2600" smtClean="0">
                    <a:solidFill>
                      <a:schemeClr val="bg1"/>
                    </a:solidFill>
                    <a:sym typeface="Symbol" panose="05050102010706020507" pitchFamily="18" charset="2"/>
                  </a:rPr>
                  <a:t>n</a:t>
                </a:r>
                <a:r>
                  <a:rPr lang="en-US" sz="2600" smtClean="0">
                    <a:solidFill>
                      <a:schemeClr val="bg1"/>
                    </a:solidFill>
                  </a:rPr>
                  <a:t>m</a:t>
                </a:r>
                <a:endParaRPr lang="en-US" sz="2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右矢印 18"/>
            <p:cNvSpPr/>
            <p:nvPr/>
          </p:nvSpPr>
          <p:spPr>
            <a:xfrm>
              <a:off x="4226810" y="5000643"/>
              <a:ext cx="882869" cy="578069"/>
            </a:xfrm>
            <a:prstGeom prst="rightArrow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231932" y="227774"/>
            <a:ext cx="8825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/>
              <a:t>p</a:t>
            </a:r>
            <a:r>
              <a:rPr lang="en-US" sz="2800" smtClean="0"/>
              <a:t>-</a:t>
            </a:r>
            <a:r>
              <a:rPr lang="en-US" sz="2800" i="1" baseline="30000" err="1" smtClean="0"/>
              <a:t>tert</a:t>
            </a:r>
            <a:r>
              <a:rPr lang="en-US" sz="2800" err="1" smtClean="0"/>
              <a:t>Bu</a:t>
            </a:r>
            <a:r>
              <a:rPr lang="en-US" sz="2800" smtClean="0"/>
              <a:t>-</a:t>
            </a:r>
            <a:r>
              <a:rPr lang="en-US" sz="2800" err="1" smtClean="0"/>
              <a:t>phenylacetylene</a:t>
            </a:r>
            <a:r>
              <a:rPr lang="en-US" sz="2800" smtClean="0"/>
              <a:t> (Cu, </a:t>
            </a:r>
            <a:r>
              <a:rPr lang="en-US" sz="2800"/>
              <a:t>Ag: </a:t>
            </a:r>
            <a:r>
              <a:rPr lang="en-US" sz="2800" smtClean="0"/>
              <a:t>nanowire)</a:t>
            </a:r>
            <a:endParaRPr lang="en-US" sz="2800"/>
          </a:p>
        </p:txBody>
      </p:sp>
      <p:grpSp>
        <p:nvGrpSpPr>
          <p:cNvPr id="17" name="グループ化 16"/>
          <p:cNvGrpSpPr/>
          <p:nvPr/>
        </p:nvGrpSpPr>
        <p:grpSpPr>
          <a:xfrm>
            <a:off x="445770" y="994411"/>
            <a:ext cx="3563605" cy="2672704"/>
            <a:chOff x="445770" y="994411"/>
            <a:chExt cx="3563605" cy="2672704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770" y="994411"/>
              <a:ext cx="3563605" cy="2672704"/>
            </a:xfrm>
            <a:prstGeom prst="rect">
              <a:avLst/>
            </a:prstGeom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450139" y="998447"/>
              <a:ext cx="31529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smtClean="0">
                  <a:solidFill>
                    <a:schemeClr val="bg1"/>
                  </a:solidFill>
                </a:rPr>
                <a:t>Cu (AS), nanowire</a:t>
              </a:r>
              <a:endParaRPr lang="en-US" sz="2600">
                <a:solidFill>
                  <a:schemeClr val="bg1"/>
                </a:solidFill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2910541" y="3276800"/>
              <a:ext cx="840789" cy="1102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2825714" y="2788433"/>
              <a:ext cx="10709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smtClean="0">
                  <a:solidFill>
                    <a:schemeClr val="bg1"/>
                  </a:solidFill>
                </a:rPr>
                <a:t>1 </a:t>
              </a:r>
              <a:r>
                <a:rPr lang="en-US" sz="260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</a:t>
              </a:r>
              <a:r>
                <a:rPr lang="en-US" sz="2600" smtClean="0">
                  <a:solidFill>
                    <a:schemeClr val="bg1"/>
                  </a:solidFill>
                </a:rPr>
                <a:t>m</a:t>
              </a:r>
              <a:endParaRPr lang="en-US" sz="260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5322464" y="3951871"/>
            <a:ext cx="3567485" cy="2675614"/>
            <a:chOff x="5322464" y="3951871"/>
            <a:chExt cx="3567485" cy="2675614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2464" y="3951871"/>
              <a:ext cx="3567485" cy="2675614"/>
            </a:xfrm>
            <a:prstGeom prst="rect">
              <a:avLst/>
            </a:prstGeom>
          </p:spPr>
        </p:pic>
        <p:sp>
          <p:nvSpPr>
            <p:cNvPr id="20" name="正方形/長方形 19"/>
            <p:cNvSpPr/>
            <p:nvPr/>
          </p:nvSpPr>
          <p:spPr>
            <a:xfrm>
              <a:off x="7512409" y="6245807"/>
              <a:ext cx="1118365" cy="126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7512409" y="5761135"/>
              <a:ext cx="10709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smtClean="0">
                  <a:solidFill>
                    <a:schemeClr val="bg1"/>
                  </a:solidFill>
                </a:rPr>
                <a:t>1 </a:t>
              </a:r>
              <a:r>
                <a:rPr lang="en-US" sz="260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</a:t>
              </a:r>
              <a:r>
                <a:rPr lang="en-US" sz="2600" smtClean="0">
                  <a:solidFill>
                    <a:schemeClr val="bg1"/>
                  </a:solidFill>
                </a:rPr>
                <a:t>m</a:t>
              </a:r>
              <a:endParaRPr lang="en-US" sz="2600">
                <a:solidFill>
                  <a:schemeClr val="bg1"/>
                </a:solidFill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5331537" y="3969124"/>
              <a:ext cx="355841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Ag , nanowire, acetone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324194" y="3790509"/>
            <a:ext cx="5005702" cy="2957948"/>
            <a:chOff x="324194" y="3790509"/>
            <a:chExt cx="5005702" cy="2957948"/>
          </a:xfrm>
        </p:grpSpPr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194" y="3790509"/>
              <a:ext cx="2812351" cy="2957948"/>
            </a:xfrm>
            <a:prstGeom prst="rect">
              <a:avLst/>
            </a:prstGeom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3034899" y="5216217"/>
              <a:ext cx="22949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cs typeface="Times New Roman" panose="02020603050405020304" pitchFamily="18" charset="0"/>
                </a:rPr>
                <a:t>Length:</a:t>
              </a:r>
            </a:p>
            <a:p>
              <a:r>
                <a:rPr lang="en-US" sz="3200">
                  <a:cs typeface="Times New Roman" panose="02020603050405020304" pitchFamily="18" charset="0"/>
                </a:rPr>
                <a:t> </a:t>
              </a:r>
              <a:r>
                <a:rPr lang="en-US" sz="3200" smtClean="0">
                  <a:cs typeface="Times New Roman" panose="02020603050405020304" pitchFamily="18" charset="0"/>
                </a:rPr>
                <a:t> 5</a:t>
              </a:r>
              <a:r>
                <a:rPr lang="ja-JP" altLang="en-US" sz="3200" smtClean="0">
                  <a:cs typeface="Times New Roman" panose="02020603050405020304" pitchFamily="18" charset="0"/>
                </a:rPr>
                <a:t>～</a:t>
              </a:r>
              <a:r>
                <a:rPr lang="en-US" altLang="ja-JP" sz="3200" smtClean="0">
                  <a:cs typeface="Times New Roman" panose="02020603050405020304" pitchFamily="18" charset="0"/>
                  <a:sym typeface="Symbol" panose="05050102010706020507" pitchFamily="18" charset="2"/>
                </a:rPr>
                <a:t>30 </a:t>
              </a:r>
              <a:r>
                <a:rPr lang="en-US" sz="3200" smtClean="0">
                  <a:cs typeface="Times New Roman" panose="02020603050405020304" pitchFamily="18" charset="0"/>
                  <a:sym typeface="Symbol" panose="05050102010706020507" pitchFamily="18" charset="2"/>
                </a:rPr>
                <a:t>m</a:t>
              </a:r>
              <a:endParaRPr lang="en-US" sz="3200">
                <a:cs typeface="Times New Roman" panose="02020603050405020304" pitchFamily="18" charset="0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3034899" y="3902140"/>
              <a:ext cx="22949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cs typeface="Times New Roman" panose="02020603050405020304" pitchFamily="18" charset="0"/>
                </a:rPr>
                <a:t>Diameter:</a:t>
              </a:r>
            </a:p>
            <a:p>
              <a:r>
                <a:rPr lang="en-US" sz="3200">
                  <a:cs typeface="Times New Roman" panose="02020603050405020304" pitchFamily="18" charset="0"/>
                </a:rPr>
                <a:t> </a:t>
              </a:r>
              <a:r>
                <a:rPr lang="en-US" sz="3200" smtClean="0">
                  <a:cs typeface="Times New Roman" panose="02020603050405020304" pitchFamily="18" charset="0"/>
                </a:rPr>
                <a:t> 81 ± 27 nm</a:t>
              </a:r>
              <a:endParaRPr lang="en-US" sz="3200">
                <a:cs typeface="Times New Roman" panose="02020603050405020304" pitchFamily="18" charset="0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584772" y="3919385"/>
              <a:ext cx="6859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cs typeface="Times New Roman" panose="02020603050405020304" pitchFamily="18" charset="0"/>
                </a:rPr>
                <a:t>Ag</a:t>
              </a:r>
              <a:endParaRPr lang="en-US" sz="3200"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図 3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440" y="945516"/>
            <a:ext cx="2828670" cy="2981489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6766942" y="2538973"/>
            <a:ext cx="22949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Length:</a:t>
            </a:r>
          </a:p>
          <a:p>
            <a:r>
              <a:rPr lang="en-US" sz="3200">
                <a:cs typeface="Times New Roman" panose="02020603050405020304" pitchFamily="18" charset="0"/>
              </a:rPr>
              <a:t> </a:t>
            </a:r>
            <a:r>
              <a:rPr lang="en-US" sz="3200" smtClean="0">
                <a:cs typeface="Times New Roman" panose="02020603050405020304" pitchFamily="18" charset="0"/>
              </a:rPr>
              <a:t> 5</a:t>
            </a:r>
            <a:r>
              <a:rPr lang="ja-JP" altLang="en-US" sz="3200" smtClean="0">
                <a:cs typeface="Times New Roman" panose="02020603050405020304" pitchFamily="18" charset="0"/>
              </a:rPr>
              <a:t>～</a:t>
            </a:r>
            <a:r>
              <a:rPr lang="en-US" altLang="ja-JP" sz="3200" smtClean="0">
                <a:cs typeface="Times New Roman" panose="02020603050405020304" pitchFamily="18" charset="0"/>
                <a:sym typeface="Symbol" panose="05050102010706020507" pitchFamily="18" charset="2"/>
              </a:rPr>
              <a:t>10 </a:t>
            </a:r>
            <a:r>
              <a:rPr lang="en-US" sz="3200" smtClean="0"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endParaRPr lang="en-US" sz="3200"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766942" y="1224896"/>
            <a:ext cx="22949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Diameter:</a:t>
            </a:r>
          </a:p>
          <a:p>
            <a:r>
              <a:rPr lang="en-US" sz="3200">
                <a:cs typeface="Times New Roman" panose="02020603050405020304" pitchFamily="18" charset="0"/>
              </a:rPr>
              <a:t> </a:t>
            </a:r>
            <a:r>
              <a:rPr lang="en-US" sz="3200" smtClean="0">
                <a:cs typeface="Times New Roman" panose="02020603050405020304" pitchFamily="18" charset="0"/>
              </a:rPr>
              <a:t> 84 ± 22 nm</a:t>
            </a:r>
            <a:endParaRPr lang="en-US" sz="3200"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352262" y="1097033"/>
            <a:ext cx="685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Cu</a:t>
            </a:r>
            <a:endParaRPr lang="en-US" sz="3200">
              <a:cs typeface="Times New Roman" panose="02020603050405020304" pitchFamily="18" charset="0"/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394407"/>
              </p:ext>
            </p:extLst>
          </p:nvPr>
        </p:nvGraphicFramePr>
        <p:xfrm>
          <a:off x="6954957" y="76230"/>
          <a:ext cx="1919287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CS ChemDraw Drawing" r:id="rId10" imgW="1919835" imgH="1156240" progId="ChemDraw.Document.6.0">
                  <p:embed/>
                </p:oleObj>
              </mc:Choice>
              <mc:Fallback>
                <p:oleObj name="CS ChemDraw Drawing" r:id="rId10" imgW="1919835" imgH="11562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54957" y="76230"/>
                        <a:ext cx="1919287" cy="115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674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1932" y="227774"/>
            <a:ext cx="8825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p</a:t>
            </a:r>
            <a:r>
              <a:rPr lang="en-US" sz="2800" dirty="0" smtClean="0"/>
              <a:t>-</a:t>
            </a:r>
            <a:r>
              <a:rPr lang="en-US" sz="2800" dirty="0" err="1" smtClean="0"/>
              <a:t>ethnylhexylbenzene</a:t>
            </a:r>
            <a:r>
              <a:rPr lang="en-US" sz="2800" dirty="0" smtClean="0"/>
              <a:t> (Cu: shapeless, </a:t>
            </a:r>
            <a:r>
              <a:rPr lang="en-US" sz="2800" dirty="0"/>
              <a:t>Ag: </a:t>
            </a:r>
            <a:r>
              <a:rPr lang="en-US" sz="2800" dirty="0" smtClean="0"/>
              <a:t>nanowire)</a:t>
            </a:r>
            <a:endParaRPr lang="en-US" sz="28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275651" y="993303"/>
            <a:ext cx="3563605" cy="2672704"/>
            <a:chOff x="445770" y="993303"/>
            <a:chExt cx="3563605" cy="2672704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770" y="993303"/>
              <a:ext cx="3563605" cy="2672704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450139" y="998447"/>
              <a:ext cx="31529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smtClean="0">
                  <a:solidFill>
                    <a:schemeClr val="bg1"/>
                  </a:solidFill>
                </a:rPr>
                <a:t>Cu (AS), shapeless</a:t>
              </a:r>
              <a:endParaRPr lang="en-US" sz="2600">
                <a:solidFill>
                  <a:schemeClr val="bg1"/>
                </a:solidFill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2632167" y="3276800"/>
              <a:ext cx="1119164" cy="770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522002" y="2814559"/>
              <a:ext cx="124336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smtClean="0">
                  <a:solidFill>
                    <a:schemeClr val="bg1"/>
                  </a:solidFill>
                </a:rPr>
                <a:t>100 </a:t>
              </a:r>
              <a:r>
                <a:rPr lang="en-US" sz="260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</a:t>
              </a:r>
              <a:r>
                <a:rPr lang="en-US" sz="2600" smtClean="0">
                  <a:solidFill>
                    <a:schemeClr val="bg1"/>
                  </a:solidFill>
                </a:rPr>
                <a:t>m</a:t>
              </a:r>
              <a:endParaRPr lang="en-US" sz="2600">
                <a:solidFill>
                  <a:schemeClr val="bg1"/>
                </a:solidFill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3864900" y="1595465"/>
            <a:ext cx="5278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*</a:t>
            </a:r>
            <a:r>
              <a:rPr lang="en-US" sz="3200" smtClean="0"/>
              <a:t>Recrystallization did not give</a:t>
            </a:r>
          </a:p>
          <a:p>
            <a:r>
              <a:rPr lang="en-US" sz="3200" smtClean="0"/>
              <a:t>  Cu-</a:t>
            </a:r>
            <a:r>
              <a:rPr lang="en-US" sz="3200" i="1" smtClean="0"/>
              <a:t>p</a:t>
            </a:r>
            <a:r>
              <a:rPr lang="en-US" sz="3200" smtClean="0"/>
              <a:t>-</a:t>
            </a:r>
            <a:r>
              <a:rPr lang="en-US" sz="3200" err="1" smtClean="0"/>
              <a:t>ethynylhexylbenzene</a:t>
            </a:r>
            <a:endParaRPr lang="en-US" sz="3200" smtClean="0"/>
          </a:p>
          <a:p>
            <a:r>
              <a:rPr lang="en-US" sz="3200" smtClean="0"/>
              <a:t>  nanowire.</a:t>
            </a:r>
            <a:endParaRPr lang="en-US" sz="3200"/>
          </a:p>
        </p:txBody>
      </p:sp>
      <p:grpSp>
        <p:nvGrpSpPr>
          <p:cNvPr id="22" name="グループ化 21"/>
          <p:cNvGrpSpPr/>
          <p:nvPr/>
        </p:nvGrpSpPr>
        <p:grpSpPr>
          <a:xfrm>
            <a:off x="275651" y="3948041"/>
            <a:ext cx="3589249" cy="2691937"/>
            <a:chOff x="275651" y="3948041"/>
            <a:chExt cx="3589249" cy="2691937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651" y="3948041"/>
              <a:ext cx="3589249" cy="2691937"/>
            </a:xfrm>
            <a:prstGeom prst="rect">
              <a:avLst/>
            </a:prstGeom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280020" y="3953185"/>
              <a:ext cx="31529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smtClean="0">
                  <a:solidFill>
                    <a:schemeClr val="bg1"/>
                  </a:solidFill>
                </a:rPr>
                <a:t>Ag (AS), nanowire</a:t>
              </a:r>
              <a:endParaRPr lang="en-US" sz="2600">
                <a:solidFill>
                  <a:schemeClr val="bg1"/>
                </a:solidFill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2335427" y="6231539"/>
              <a:ext cx="1268627" cy="78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351883" y="5769297"/>
              <a:ext cx="124336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smtClean="0">
                  <a:solidFill>
                    <a:schemeClr val="bg1"/>
                  </a:solidFill>
                </a:rPr>
                <a:t>3 </a:t>
              </a:r>
              <a:r>
                <a:rPr lang="en-US" sz="260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</a:t>
              </a:r>
              <a:r>
                <a:rPr lang="en-US" sz="2600" smtClean="0">
                  <a:solidFill>
                    <a:schemeClr val="bg1"/>
                  </a:solidFill>
                </a:rPr>
                <a:t>m</a:t>
              </a:r>
              <a:endParaRPr lang="en-US" sz="2600">
                <a:solidFill>
                  <a:schemeClr val="bg1"/>
                </a:solidFill>
              </a:endParaRPr>
            </a:p>
          </p:txBody>
        </p:sp>
      </p:grpSp>
      <p:pic>
        <p:nvPicPr>
          <p:cNvPr id="23" name="図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807" y="4001844"/>
            <a:ext cx="2576645" cy="2734814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6590820" y="5455524"/>
            <a:ext cx="22949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Length:</a:t>
            </a:r>
          </a:p>
          <a:p>
            <a:r>
              <a:rPr lang="en-US" sz="3200">
                <a:cs typeface="Times New Roman" panose="02020603050405020304" pitchFamily="18" charset="0"/>
              </a:rPr>
              <a:t> </a:t>
            </a:r>
            <a:r>
              <a:rPr lang="en-US" sz="3200" smtClean="0">
                <a:cs typeface="Times New Roman" panose="02020603050405020304" pitchFamily="18" charset="0"/>
              </a:rPr>
              <a:t> 5</a:t>
            </a:r>
            <a:r>
              <a:rPr lang="ja-JP" altLang="en-US" sz="3200" smtClean="0">
                <a:cs typeface="Times New Roman" panose="02020603050405020304" pitchFamily="18" charset="0"/>
              </a:rPr>
              <a:t>～</a:t>
            </a:r>
            <a:r>
              <a:rPr lang="en-US" altLang="ja-JP" sz="3200" smtClean="0">
                <a:cs typeface="Times New Roman" panose="02020603050405020304" pitchFamily="18" charset="0"/>
                <a:sym typeface="Symbol" panose="05050102010706020507" pitchFamily="18" charset="2"/>
              </a:rPr>
              <a:t>15 </a:t>
            </a:r>
            <a:r>
              <a:rPr lang="en-US" sz="3200" smtClean="0"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endParaRPr lang="en-US" sz="3200"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590820" y="4141447"/>
            <a:ext cx="2466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Diameter:</a:t>
            </a:r>
          </a:p>
          <a:p>
            <a:r>
              <a:rPr lang="en-US" sz="3200">
                <a:cs typeface="Times New Roman" panose="02020603050405020304" pitchFamily="18" charset="0"/>
              </a:rPr>
              <a:t> </a:t>
            </a:r>
            <a:r>
              <a:rPr lang="en-US" sz="3200" smtClean="0">
                <a:cs typeface="Times New Roman" panose="02020603050405020304" pitchFamily="18" charset="0"/>
              </a:rPr>
              <a:t>250 ± 58 nm</a:t>
            </a:r>
            <a:endParaRPr lang="en-US" sz="3200"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337503" y="4141447"/>
            <a:ext cx="685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Ag</a:t>
            </a:r>
            <a:endParaRPr lang="en-US" sz="3200">
              <a:cs typeface="Times New Roman" panose="02020603050405020304" pitchFamily="18" charset="0"/>
            </a:endParaRP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572258"/>
              </p:ext>
            </p:extLst>
          </p:nvPr>
        </p:nvGraphicFramePr>
        <p:xfrm>
          <a:off x="6865166" y="585240"/>
          <a:ext cx="2192337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CS ChemDraw Drawing" r:id="rId8" imgW="2192399" imgH="1115168" progId="ChemDraw.Document.6.0">
                  <p:embed/>
                </p:oleObj>
              </mc:Choice>
              <mc:Fallback>
                <p:oleObj name="CS ChemDraw Drawing" r:id="rId8" imgW="2192399" imgH="111516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65166" y="585240"/>
                        <a:ext cx="2192337" cy="1114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501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25605" y="3013502"/>
            <a:ext cx="8892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/>
              <a:t>Introduction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0211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0"/>
    </mc:Choice>
    <mc:Fallback xmlns="">
      <p:transition spd="slow" advTm="201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1932" y="227774"/>
            <a:ext cx="8825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4-ethnylbiphenyl (Cu, </a:t>
            </a:r>
            <a:r>
              <a:rPr lang="en-US" sz="2800" dirty="0"/>
              <a:t>Ag: </a:t>
            </a:r>
            <a:r>
              <a:rPr lang="en-US" sz="2800" dirty="0" smtClean="0"/>
              <a:t>nanowire)</a:t>
            </a:r>
            <a:endParaRPr lang="en-US" sz="28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275651" y="993303"/>
            <a:ext cx="3563605" cy="2672704"/>
            <a:chOff x="275651" y="993303"/>
            <a:chExt cx="3563605" cy="2672704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651" y="993303"/>
              <a:ext cx="3563605" cy="2672704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280020" y="998447"/>
              <a:ext cx="31529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smtClean="0">
                  <a:solidFill>
                    <a:schemeClr val="bg1"/>
                  </a:solidFill>
                </a:rPr>
                <a:t>Cu (AS), nanowire</a:t>
              </a:r>
              <a:endParaRPr lang="en-US" sz="2600">
                <a:solidFill>
                  <a:schemeClr val="bg1"/>
                </a:solidFill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2743200" y="3270311"/>
              <a:ext cx="834454" cy="95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565361" y="2825635"/>
              <a:ext cx="124336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smtClean="0">
                  <a:solidFill>
                    <a:schemeClr val="bg1"/>
                  </a:solidFill>
                </a:rPr>
                <a:t>500 </a:t>
              </a:r>
              <a:r>
                <a:rPr lang="en-US" sz="2600" smtClean="0">
                  <a:solidFill>
                    <a:schemeClr val="bg1"/>
                  </a:solidFill>
                  <a:sym typeface="Symbol" panose="05050102010706020507" pitchFamily="18" charset="2"/>
                </a:rPr>
                <a:t>n</a:t>
              </a:r>
              <a:r>
                <a:rPr lang="en-US" sz="2600" smtClean="0">
                  <a:solidFill>
                    <a:schemeClr val="bg1"/>
                  </a:solidFill>
                </a:rPr>
                <a:t>m</a:t>
              </a:r>
              <a:endParaRPr lang="en-US" sz="260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275650" y="3900626"/>
            <a:ext cx="3563605" cy="2672704"/>
            <a:chOff x="275650" y="3900626"/>
            <a:chExt cx="3563605" cy="2672704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650" y="3900626"/>
              <a:ext cx="3563605" cy="2672704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280019" y="3905770"/>
              <a:ext cx="31529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smtClean="0">
                  <a:solidFill>
                    <a:schemeClr val="bg1"/>
                  </a:solidFill>
                </a:rPr>
                <a:t>Ag (AS), nanowire</a:t>
              </a:r>
              <a:endParaRPr lang="en-US" sz="2600">
                <a:solidFill>
                  <a:schemeClr val="bg1"/>
                </a:solidFill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2457060" y="6177634"/>
              <a:ext cx="1132115" cy="987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565360" y="5732958"/>
              <a:ext cx="124336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smtClean="0">
                  <a:solidFill>
                    <a:schemeClr val="bg1"/>
                  </a:solidFill>
                </a:rPr>
                <a:t>1 </a:t>
              </a:r>
              <a:r>
                <a:rPr lang="en-US" sz="260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</a:t>
              </a:r>
              <a:r>
                <a:rPr lang="en-US" sz="2600" smtClean="0">
                  <a:solidFill>
                    <a:schemeClr val="bg1"/>
                  </a:solidFill>
                </a:rPr>
                <a:t>m</a:t>
              </a:r>
              <a:endParaRPr lang="en-US" sz="2600">
                <a:solidFill>
                  <a:schemeClr val="bg1"/>
                </a:solidFill>
              </a:endParaRPr>
            </a:p>
          </p:txBody>
        </p:sp>
      </p:grpSp>
      <p:pic>
        <p:nvPicPr>
          <p:cNvPr id="17" name="図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093" y="3938726"/>
            <a:ext cx="2647338" cy="2824024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6590820" y="5398374"/>
            <a:ext cx="22949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Length:</a:t>
            </a:r>
          </a:p>
          <a:p>
            <a:r>
              <a:rPr lang="en-US" sz="3200">
                <a:cs typeface="Times New Roman" panose="02020603050405020304" pitchFamily="18" charset="0"/>
              </a:rPr>
              <a:t> </a:t>
            </a:r>
            <a:r>
              <a:rPr lang="en-US" sz="3200" smtClean="0">
                <a:cs typeface="Times New Roman" panose="02020603050405020304" pitchFamily="18" charset="0"/>
              </a:rPr>
              <a:t> few </a:t>
            </a:r>
            <a:r>
              <a:rPr lang="en-US" altLang="ja-JP" sz="3200" smtClean="0"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3200" smtClean="0"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endParaRPr lang="en-US" sz="3200"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590820" y="4084297"/>
            <a:ext cx="2466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Times New Roman" panose="02020603050405020304" pitchFamily="18" charset="0"/>
              </a:rPr>
              <a:t>Diameter: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cs typeface="Times New Roman" panose="02020603050405020304" pitchFamily="18" charset="0"/>
              </a:rPr>
              <a:t>46 ± 11 nm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044" y="1015270"/>
            <a:ext cx="2649387" cy="2807992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6590820" y="2475017"/>
            <a:ext cx="22949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Length:</a:t>
            </a:r>
          </a:p>
          <a:p>
            <a:r>
              <a:rPr lang="en-US" sz="3200">
                <a:cs typeface="Times New Roman" panose="02020603050405020304" pitchFamily="18" charset="0"/>
              </a:rPr>
              <a:t> </a:t>
            </a:r>
            <a:r>
              <a:rPr lang="en-US" sz="3200" smtClean="0">
                <a:cs typeface="Times New Roman" panose="02020603050405020304" pitchFamily="18" charset="0"/>
              </a:rPr>
              <a:t> </a:t>
            </a:r>
            <a:r>
              <a:rPr lang="ja-JP" altLang="en-US" sz="3200" smtClean="0">
                <a:cs typeface="Times New Roman" panose="02020603050405020304" pitchFamily="18" charset="0"/>
              </a:rPr>
              <a:t>～</a:t>
            </a:r>
            <a:r>
              <a:rPr lang="en-US" altLang="ja-JP" sz="3200" smtClean="0">
                <a:cs typeface="Times New Roman" panose="02020603050405020304" pitchFamily="18" charset="0"/>
              </a:rPr>
              <a:t>1</a:t>
            </a:r>
            <a:r>
              <a:rPr lang="en-US" sz="3200" smtClean="0">
                <a:cs typeface="Times New Roman" panose="02020603050405020304" pitchFamily="18" charset="0"/>
              </a:rPr>
              <a:t> </a:t>
            </a:r>
            <a:r>
              <a:rPr lang="en-US" altLang="ja-JP" sz="3200" smtClean="0"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3200" smtClean="0"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endParaRPr lang="en-US" sz="3200"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590820" y="1160940"/>
            <a:ext cx="2466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Times New Roman" panose="02020603050405020304" pitchFamily="18" charset="0"/>
              </a:rPr>
              <a:t>Diameter: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cs typeface="Times New Roman" panose="02020603050405020304" pitchFamily="18" charset="0"/>
              </a:rPr>
              <a:t>38 ± 10 nm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838156" y="1160368"/>
            <a:ext cx="685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Times New Roman" panose="02020603050405020304" pitchFamily="18" charset="0"/>
              </a:rPr>
              <a:t>Cu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838156" y="4086775"/>
            <a:ext cx="685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Ag</a:t>
            </a:r>
            <a:endParaRPr lang="en-US" sz="3200">
              <a:cs typeface="Times New Roman" panose="02020603050405020304" pitchFamily="18" charset="0"/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569634"/>
              </p:ext>
            </p:extLst>
          </p:nvPr>
        </p:nvGraphicFramePr>
        <p:xfrm>
          <a:off x="5914590" y="196702"/>
          <a:ext cx="2717800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CS ChemDraw Drawing" r:id="rId9" imgW="2718348" imgH="724981" progId="ChemDraw.Document.6.0">
                  <p:embed/>
                </p:oleObj>
              </mc:Choice>
              <mc:Fallback>
                <p:oleObj name="CS ChemDraw Drawing" r:id="rId9" imgW="2718348" imgH="72498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14590" y="196702"/>
                        <a:ext cx="2717800" cy="725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909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49871" y="227774"/>
            <a:ext cx="8912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Phenyl propargyl sulfide </a:t>
            </a:r>
            <a:r>
              <a:rPr lang="en-US" sz="2800" dirty="0" smtClean="0"/>
              <a:t>(Cu: nanorod, Ag: </a:t>
            </a:r>
            <a:r>
              <a:rPr lang="en-US" sz="2800" dirty="0" err="1" smtClean="0"/>
              <a:t>decomp</a:t>
            </a:r>
            <a:r>
              <a:rPr lang="en-US" sz="2800" dirty="0" smtClean="0"/>
              <a:t>.)</a:t>
            </a:r>
            <a:endParaRPr lang="en-US" sz="28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75" y="1216040"/>
            <a:ext cx="3563605" cy="267270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39344" y="1221184"/>
            <a:ext cx="31529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Cu (AS), shapeless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602524" y="3451138"/>
            <a:ext cx="834454" cy="95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04695" y="3048372"/>
            <a:ext cx="12433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10 </a:t>
            </a:r>
            <a:r>
              <a:rPr lang="en-US" sz="2600" dirty="0" smtClean="0">
                <a:solidFill>
                  <a:schemeClr val="bg1"/>
                </a:solidFill>
                <a:sym typeface="Symbol" panose="05050102010706020507" pitchFamily="18" charset="2"/>
              </a:rPr>
              <a:t></a:t>
            </a:r>
            <a:r>
              <a:rPr lang="en-US" sz="2600" dirty="0" smtClean="0">
                <a:solidFill>
                  <a:schemeClr val="bg1"/>
                </a:solidFill>
              </a:rPr>
              <a:t>m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1" name="右矢印 10"/>
          <p:cNvSpPr/>
          <p:nvPr/>
        </p:nvSpPr>
        <p:spPr>
          <a:xfrm>
            <a:off x="3727116" y="2263357"/>
            <a:ext cx="882869" cy="578069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657" y="4089936"/>
            <a:ext cx="3563605" cy="267270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75" y="4089936"/>
            <a:ext cx="2628368" cy="277036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655159" y="5514957"/>
            <a:ext cx="22949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cs typeface="Times New Roman" panose="02020603050405020304" pitchFamily="18" charset="0"/>
              </a:rPr>
              <a:t>Length:</a:t>
            </a:r>
          </a:p>
          <a:p>
            <a:r>
              <a:rPr lang="en-US" sz="3200">
                <a:cs typeface="Times New Roman" panose="02020603050405020304" pitchFamily="18" charset="0"/>
              </a:rPr>
              <a:t> </a:t>
            </a:r>
            <a:r>
              <a:rPr lang="en-US" sz="3200" smtClean="0">
                <a:cs typeface="Times New Roman" panose="02020603050405020304" pitchFamily="18" charset="0"/>
              </a:rPr>
              <a:t> </a:t>
            </a:r>
            <a:r>
              <a:rPr lang="ja-JP" altLang="en-US" sz="3200" smtClean="0">
                <a:cs typeface="Times New Roman" panose="02020603050405020304" pitchFamily="18" charset="0"/>
              </a:rPr>
              <a:t>～</a:t>
            </a:r>
            <a:r>
              <a:rPr lang="en-US" altLang="ja-JP" sz="3200" smtClean="0">
                <a:cs typeface="Times New Roman" panose="02020603050405020304" pitchFamily="18" charset="0"/>
              </a:rPr>
              <a:t>1</a:t>
            </a:r>
            <a:r>
              <a:rPr lang="en-US" sz="3200" smtClean="0">
                <a:cs typeface="Times New Roman" panose="02020603050405020304" pitchFamily="18" charset="0"/>
              </a:rPr>
              <a:t> </a:t>
            </a:r>
            <a:r>
              <a:rPr lang="en-US" altLang="ja-JP" sz="3200" smtClean="0"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3200" smtClean="0"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endParaRPr lang="en-US" sz="3200"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55159" y="4200880"/>
            <a:ext cx="2466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Times New Roman" panose="02020603050405020304" pitchFamily="18" charset="0"/>
              </a:rPr>
              <a:t>Diameter: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cs typeface="Times New Roman" panose="02020603050405020304" pitchFamily="18" charset="0"/>
              </a:rPr>
              <a:t>92 ± 22 nm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90" y="1216040"/>
            <a:ext cx="3554101" cy="2665576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916535" y="4226439"/>
            <a:ext cx="685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Times New Roman" panose="02020603050405020304" pitchFamily="18" charset="0"/>
              </a:rPr>
              <a:t>Cu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7137824" y="3483790"/>
            <a:ext cx="847399" cy="1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063900" y="3030700"/>
            <a:ext cx="1004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5 </a:t>
            </a:r>
            <a:r>
              <a:rPr lang="en-US" sz="2600" dirty="0" smtClean="0">
                <a:solidFill>
                  <a:schemeClr val="bg1"/>
                </a:solidFill>
                <a:sym typeface="Symbol" panose="05050102010706020507" pitchFamily="18" charset="2"/>
              </a:rPr>
              <a:t></a:t>
            </a:r>
            <a:r>
              <a:rPr lang="en-US" sz="2600" dirty="0" smtClean="0">
                <a:solidFill>
                  <a:schemeClr val="bg1"/>
                </a:solidFill>
              </a:rPr>
              <a:t>m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477791" y="6328641"/>
            <a:ext cx="847399" cy="1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330346" y="5875551"/>
            <a:ext cx="12374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500 </a:t>
            </a:r>
            <a:r>
              <a:rPr lang="en-US" sz="2600" dirty="0" smtClean="0">
                <a:solidFill>
                  <a:schemeClr val="bg1"/>
                </a:solidFill>
                <a:sym typeface="Symbol" panose="05050102010706020507" pitchFamily="18" charset="2"/>
              </a:rPr>
              <a:t>n</a:t>
            </a:r>
            <a:r>
              <a:rPr lang="en-US" sz="2600" dirty="0" smtClean="0">
                <a:solidFill>
                  <a:schemeClr val="bg1"/>
                </a:solidFill>
              </a:rPr>
              <a:t>m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683738" y="1222058"/>
            <a:ext cx="31529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CHCl</a:t>
            </a:r>
            <a:r>
              <a:rPr lang="en-US" sz="2600" baseline="-25000" dirty="0" smtClean="0">
                <a:solidFill>
                  <a:schemeClr val="bg1"/>
                </a:solidFill>
              </a:rPr>
              <a:t>3</a:t>
            </a:r>
            <a:r>
              <a:rPr lang="en-US" sz="2600" dirty="0" smtClean="0">
                <a:solidFill>
                  <a:schemeClr val="bg1"/>
                </a:solidFill>
              </a:rPr>
              <a:t> + toluene</a:t>
            </a:r>
            <a:endParaRPr lang="en-US" sz="2600" dirty="0">
              <a:solidFill>
                <a:schemeClr val="bg1"/>
              </a:solidFill>
            </a:endParaRP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26210"/>
              </p:ext>
            </p:extLst>
          </p:nvPr>
        </p:nvGraphicFramePr>
        <p:xfrm>
          <a:off x="6885497" y="136716"/>
          <a:ext cx="2058987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CS ChemDraw Drawing" r:id="rId10" imgW="2058683" imgH="1052479" progId="ChemDraw.Document.6.0">
                  <p:embed/>
                </p:oleObj>
              </mc:Choice>
              <mc:Fallback>
                <p:oleObj name="CS ChemDraw Drawing" r:id="rId10" imgW="2058683" imgH="105247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85497" y="136716"/>
                        <a:ext cx="2058987" cy="1052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563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55685" y="145713"/>
            <a:ext cx="8943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p</a:t>
            </a:r>
            <a:r>
              <a:rPr lang="en-US" sz="2800" dirty="0" smtClean="0"/>
              <a:t>-</a:t>
            </a:r>
            <a:r>
              <a:rPr lang="en-US" sz="2800" dirty="0" err="1" smtClean="0"/>
              <a:t>ethnylaniline</a:t>
            </a:r>
            <a:r>
              <a:rPr lang="en-US" sz="2800" dirty="0" smtClean="0"/>
              <a:t> (Cu: partially nanowire, Ag shapeless)</a:t>
            </a:r>
            <a:endParaRPr lang="en-US" sz="2800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279361" y="993303"/>
            <a:ext cx="3563605" cy="2672704"/>
            <a:chOff x="279361" y="993303"/>
            <a:chExt cx="3563605" cy="2672704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361" y="993303"/>
              <a:ext cx="3563605" cy="2672704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280021" y="998447"/>
              <a:ext cx="13811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smtClean="0">
                  <a:solidFill>
                    <a:schemeClr val="bg1"/>
                  </a:solidFill>
                </a:rPr>
                <a:t>Cu (AS)</a:t>
              </a:r>
              <a:endParaRPr lang="en-US" sz="2600">
                <a:solidFill>
                  <a:schemeClr val="bg1"/>
                </a:solidFill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2461260" y="3270311"/>
              <a:ext cx="1127760" cy="95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403457" y="2776105"/>
              <a:ext cx="124336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smtClean="0">
                  <a:solidFill>
                    <a:schemeClr val="bg1"/>
                  </a:solidFill>
                </a:rPr>
                <a:t>10 </a:t>
              </a:r>
              <a:r>
                <a:rPr lang="en-US" sz="260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</a:t>
              </a:r>
              <a:r>
                <a:rPr lang="en-US" sz="2600" smtClean="0">
                  <a:solidFill>
                    <a:schemeClr val="bg1"/>
                  </a:solidFill>
                </a:rPr>
                <a:t>m</a:t>
              </a:r>
              <a:endParaRPr lang="en-US" sz="260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748491" y="1509118"/>
            <a:ext cx="3563605" cy="2672704"/>
            <a:chOff x="4748491" y="993303"/>
            <a:chExt cx="3563605" cy="2672704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8491" y="993303"/>
              <a:ext cx="3563605" cy="2672704"/>
            </a:xfrm>
            <a:prstGeom prst="rect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10" name="正方形/長方形 9"/>
            <p:cNvSpPr/>
            <p:nvPr/>
          </p:nvSpPr>
          <p:spPr>
            <a:xfrm>
              <a:off x="6625589" y="3260855"/>
              <a:ext cx="1427365" cy="104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6610004" y="2797513"/>
              <a:ext cx="1243366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600" smtClean="0">
                  <a:solidFill>
                    <a:schemeClr val="bg1"/>
                  </a:solidFill>
                </a:rPr>
                <a:t>2 </a:t>
              </a:r>
              <a:r>
                <a:rPr lang="en-US" sz="260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</a:t>
              </a:r>
              <a:r>
                <a:rPr lang="en-US" sz="2600" smtClean="0">
                  <a:solidFill>
                    <a:schemeClr val="bg1"/>
                  </a:solidFill>
                </a:rPr>
                <a:t>m</a:t>
              </a:r>
              <a:endParaRPr lang="en-US" sz="2600">
                <a:solidFill>
                  <a:schemeClr val="bg1"/>
                </a:solidFill>
              </a:endParaRPr>
            </a:p>
          </p:txBody>
        </p:sp>
      </p:grpSp>
      <p:sp>
        <p:nvSpPr>
          <p:cNvPr id="14" name="正方形/長方形 13"/>
          <p:cNvSpPr/>
          <p:nvPr/>
        </p:nvSpPr>
        <p:spPr>
          <a:xfrm>
            <a:off x="1007285" y="2560353"/>
            <a:ext cx="613696" cy="458206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直線コネクタ 15"/>
          <p:cNvCxnSpPr/>
          <p:nvPr/>
        </p:nvCxnSpPr>
        <p:spPr>
          <a:xfrm flipV="1">
            <a:off x="1661161" y="1502487"/>
            <a:ext cx="3076637" cy="1057867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1615786" y="3017270"/>
            <a:ext cx="3122012" cy="1164552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グループ化 26"/>
          <p:cNvGrpSpPr/>
          <p:nvPr/>
        </p:nvGrpSpPr>
        <p:grpSpPr>
          <a:xfrm>
            <a:off x="279361" y="3879035"/>
            <a:ext cx="3574298" cy="2680724"/>
            <a:chOff x="279361" y="3879035"/>
            <a:chExt cx="3574298" cy="2680724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361" y="3879035"/>
              <a:ext cx="3574298" cy="2680724"/>
            </a:xfrm>
            <a:prstGeom prst="rect">
              <a:avLst/>
            </a:prstGeom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280021" y="3879035"/>
              <a:ext cx="13811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smtClean="0">
                  <a:solidFill>
                    <a:schemeClr val="bg1"/>
                  </a:solidFill>
                </a:rPr>
                <a:t>Ag (AS)</a:t>
              </a:r>
              <a:endParaRPr lang="en-US" sz="2600">
                <a:solidFill>
                  <a:schemeClr val="bg1"/>
                </a:solidFill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2475045" y="6114139"/>
              <a:ext cx="1127760" cy="95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403457" y="5656693"/>
              <a:ext cx="124336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smtClean="0">
                  <a:solidFill>
                    <a:schemeClr val="bg1"/>
                  </a:solidFill>
                </a:rPr>
                <a:t>1 </a:t>
              </a:r>
              <a:r>
                <a:rPr lang="en-US" sz="260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</a:t>
              </a:r>
              <a:r>
                <a:rPr lang="en-US" sz="2600" smtClean="0">
                  <a:solidFill>
                    <a:schemeClr val="bg1"/>
                  </a:solidFill>
                </a:rPr>
                <a:t>m</a:t>
              </a:r>
              <a:endParaRPr lang="en-US" sz="2600">
                <a:solidFill>
                  <a:schemeClr val="bg1"/>
                </a:solidFill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4316285" y="5142217"/>
            <a:ext cx="4587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*We failed to recrystallize</a:t>
            </a:r>
          </a:p>
          <a:p>
            <a:r>
              <a:rPr lang="en-US" sz="3200" dirty="0" smtClean="0"/>
              <a:t>  these complexes.</a:t>
            </a:r>
            <a:endParaRPr lang="en-US" sz="3200" dirty="0"/>
          </a:p>
        </p:txBody>
      </p:sp>
      <p:graphicFrame>
        <p:nvGraphicFramePr>
          <p:cNvPr id="15" name="オブジェクト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615466"/>
              </p:ext>
            </p:extLst>
          </p:nvPr>
        </p:nvGraphicFramePr>
        <p:xfrm>
          <a:off x="7108114" y="364150"/>
          <a:ext cx="2024063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CS ChemDraw Drawing" r:id="rId7" imgW="2023566" imgH="1115168" progId="ChemDraw.Document.6.0">
                  <p:embed/>
                </p:oleObj>
              </mc:Choice>
              <mc:Fallback>
                <p:oleObj name="CS ChemDraw Drawing" r:id="rId7" imgW="2023566" imgH="111516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08114" y="364150"/>
                        <a:ext cx="2024063" cy="1114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521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4300" y="227774"/>
            <a:ext cx="8943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5-hexyne-1-ol (Cu: nanorod?, Ag partially nanowire)</a:t>
            </a:r>
            <a:endParaRPr lang="en-US" sz="2800" dirty="0"/>
          </a:p>
        </p:txBody>
      </p:sp>
      <p:grpSp>
        <p:nvGrpSpPr>
          <p:cNvPr id="18" name="グループ化 17"/>
          <p:cNvGrpSpPr/>
          <p:nvPr/>
        </p:nvGrpSpPr>
        <p:grpSpPr>
          <a:xfrm>
            <a:off x="279361" y="3879035"/>
            <a:ext cx="3574298" cy="2680724"/>
            <a:chOff x="279361" y="3879035"/>
            <a:chExt cx="3574298" cy="2680724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361" y="3879035"/>
              <a:ext cx="3574298" cy="2680724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280021" y="3879035"/>
              <a:ext cx="13811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Ag (AS)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2191803" y="6149081"/>
              <a:ext cx="1411002" cy="104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191803" y="5670702"/>
              <a:ext cx="124336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20 </a:t>
              </a:r>
              <a:r>
                <a:rPr lang="en-US" sz="26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</a:t>
              </a:r>
              <a:r>
                <a:rPr lang="en-US" sz="2600" dirty="0" smtClean="0">
                  <a:solidFill>
                    <a:schemeClr val="bg1"/>
                  </a:solidFill>
                </a:rPr>
                <a:t>m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4839638" y="3879035"/>
            <a:ext cx="3574299" cy="2680724"/>
            <a:chOff x="4839638" y="3879035"/>
            <a:chExt cx="3574299" cy="2680724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9638" y="3879035"/>
              <a:ext cx="3574299" cy="2680724"/>
            </a:xfrm>
            <a:prstGeom prst="rect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4840298" y="3879035"/>
              <a:ext cx="13811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Ag (AS)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6883272" y="6127925"/>
              <a:ext cx="1272808" cy="982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897993" y="5635482"/>
              <a:ext cx="124336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3 </a:t>
              </a:r>
              <a:r>
                <a:rPr lang="en-US" sz="26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</a:t>
              </a:r>
              <a:r>
                <a:rPr lang="en-US" sz="2600" dirty="0" smtClean="0">
                  <a:solidFill>
                    <a:schemeClr val="bg1"/>
                  </a:solidFill>
                </a:rPr>
                <a:t>m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279361" y="1005430"/>
            <a:ext cx="3574299" cy="2680724"/>
            <a:chOff x="279361" y="1005430"/>
            <a:chExt cx="3574299" cy="2680724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361" y="1005430"/>
              <a:ext cx="3574299" cy="2680724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280021" y="1005430"/>
              <a:ext cx="13811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Cu (AS)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2458312" y="3256356"/>
              <a:ext cx="1144493" cy="84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403457" y="2783088"/>
              <a:ext cx="124336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1 </a:t>
              </a:r>
              <a:r>
                <a:rPr lang="en-US" sz="26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</a:t>
              </a:r>
              <a:r>
                <a:rPr lang="en-US" sz="2600" dirty="0" smtClean="0">
                  <a:solidFill>
                    <a:schemeClr val="bg1"/>
                  </a:solidFill>
                </a:rPr>
                <a:t>m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1953174" y="3879035"/>
            <a:ext cx="2855232" cy="2680724"/>
            <a:chOff x="1953174" y="3879035"/>
            <a:chExt cx="2855232" cy="2680724"/>
          </a:xfrm>
        </p:grpSpPr>
        <p:sp>
          <p:nvSpPr>
            <p:cNvPr id="20" name="正方形/長方形 19"/>
            <p:cNvSpPr/>
            <p:nvPr/>
          </p:nvSpPr>
          <p:spPr>
            <a:xfrm>
              <a:off x="1953174" y="5085998"/>
              <a:ext cx="682974" cy="509931"/>
            </a:xfrm>
            <a:prstGeom prst="rect">
              <a:avLst/>
            </a:pr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 flipV="1">
              <a:off x="2632814" y="3879035"/>
              <a:ext cx="2175592" cy="1206964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2632814" y="5595929"/>
              <a:ext cx="2175592" cy="96383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テキスト ボックス 26"/>
          <p:cNvSpPr txBox="1"/>
          <p:nvPr/>
        </p:nvSpPr>
        <p:spPr>
          <a:xfrm>
            <a:off x="4124898" y="1785369"/>
            <a:ext cx="4587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*We failed to recrystallize</a:t>
            </a:r>
          </a:p>
          <a:p>
            <a:r>
              <a:rPr lang="en-US" sz="3200" dirty="0" smtClean="0"/>
              <a:t>  these complexes.</a:t>
            </a:r>
            <a:endParaRPr lang="en-US" sz="3200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479862"/>
              </p:ext>
            </p:extLst>
          </p:nvPr>
        </p:nvGraphicFramePr>
        <p:xfrm>
          <a:off x="6626787" y="905701"/>
          <a:ext cx="22733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CS ChemDraw Drawing" r:id="rId7" imgW="2273439" imgH="546640" progId="ChemDraw.Document.6.0">
                  <p:embed/>
                </p:oleObj>
              </mc:Choice>
              <mc:Fallback>
                <p:oleObj name="CS ChemDraw Drawing" r:id="rId7" imgW="2273439" imgH="5466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26787" y="905701"/>
                        <a:ext cx="22733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757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4300" y="227774"/>
            <a:ext cx="8943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4-pentyne-2-ol (Cu, Ag: fused nanowire)</a:t>
            </a:r>
            <a:endParaRPr lang="en-US" sz="28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300627" y="1005430"/>
            <a:ext cx="3574299" cy="2680724"/>
            <a:chOff x="300627" y="1005430"/>
            <a:chExt cx="3574299" cy="2680724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627" y="1005430"/>
              <a:ext cx="3574299" cy="2680724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301287" y="1005430"/>
              <a:ext cx="13811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Cu (AS)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2210266" y="3282965"/>
              <a:ext cx="1405424" cy="774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291295" y="2843862"/>
              <a:ext cx="124336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2 </a:t>
              </a:r>
              <a:r>
                <a:rPr lang="en-US" sz="26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</a:t>
              </a:r>
              <a:r>
                <a:rPr lang="en-US" sz="2600" dirty="0" smtClean="0">
                  <a:solidFill>
                    <a:schemeClr val="bg1"/>
                  </a:solidFill>
                </a:rPr>
                <a:t>m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300124" y="3879035"/>
            <a:ext cx="3574801" cy="2680724"/>
            <a:chOff x="300124" y="3879035"/>
            <a:chExt cx="3574801" cy="2680724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626" y="3879035"/>
              <a:ext cx="3574299" cy="2680724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300124" y="3891989"/>
              <a:ext cx="13811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Ag (AS)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2759675" y="6145409"/>
              <a:ext cx="857377" cy="774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2631559" y="5731020"/>
              <a:ext cx="124336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10 </a:t>
              </a:r>
              <a:r>
                <a:rPr lang="en-US" sz="26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</a:t>
              </a:r>
              <a:r>
                <a:rPr lang="en-US" sz="2600" dirty="0" smtClean="0">
                  <a:solidFill>
                    <a:schemeClr val="bg1"/>
                  </a:solidFill>
                </a:rPr>
                <a:t>m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3955955" y="1567439"/>
            <a:ext cx="51015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complexes are </a:t>
            </a:r>
            <a:r>
              <a:rPr lang="en-US" sz="3200" dirty="0" smtClean="0"/>
              <a:t>essentially</a:t>
            </a:r>
          </a:p>
          <a:p>
            <a:r>
              <a:rPr lang="en-US" sz="3200" dirty="0" smtClean="0"/>
              <a:t>nanowire, but they are melt and fused.</a:t>
            </a:r>
            <a:endParaRPr lang="en-US" sz="3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128708" y="4741605"/>
            <a:ext cx="4587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*We failed to recrystallize</a:t>
            </a:r>
          </a:p>
          <a:p>
            <a:r>
              <a:rPr lang="en-US" sz="3200" dirty="0" smtClean="0"/>
              <a:t>  these complexes.</a:t>
            </a:r>
            <a:endParaRPr lang="en-US" sz="3200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225542"/>
              </p:ext>
            </p:extLst>
          </p:nvPr>
        </p:nvGraphicFramePr>
        <p:xfrm>
          <a:off x="6712073" y="414349"/>
          <a:ext cx="1393825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CS ChemDraw Drawing" r:id="rId7" imgW="1394156" imgH="702013" progId="ChemDraw.Document.6.0">
                  <p:embed/>
                </p:oleObj>
              </mc:Choice>
              <mc:Fallback>
                <p:oleObj name="CS ChemDraw Drawing" r:id="rId7" imgW="1394156" imgH="70201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12073" y="414349"/>
                        <a:ext cx="1393825" cy="701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78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2108" y="227774"/>
            <a:ext cx="8943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1-ethynyl-1-cyclohexanol (Cu, Ag: </a:t>
            </a:r>
            <a:r>
              <a:rPr lang="en-US" sz="2800" dirty="0" err="1" smtClean="0"/>
              <a:t>shapless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605734" y="1282909"/>
            <a:ext cx="3180112" cy="2385085"/>
            <a:chOff x="280020" y="1038639"/>
            <a:chExt cx="3574299" cy="2680725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020" y="1038639"/>
              <a:ext cx="3574299" cy="2680725"/>
            </a:xfrm>
            <a:prstGeom prst="rect">
              <a:avLst/>
            </a:prstGeom>
          </p:spPr>
        </p:pic>
        <p:sp>
          <p:nvSpPr>
            <p:cNvPr id="4" name="正方形/長方形 3"/>
            <p:cNvSpPr/>
            <p:nvPr/>
          </p:nvSpPr>
          <p:spPr>
            <a:xfrm>
              <a:off x="2608392" y="3323823"/>
              <a:ext cx="992058" cy="1116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2503221" y="2808152"/>
              <a:ext cx="1351098" cy="553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50 </a:t>
              </a:r>
              <a:r>
                <a:rPr lang="en-US" sz="26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</a:t>
              </a:r>
              <a:r>
                <a:rPr lang="en-US" sz="2600" dirty="0" smtClean="0">
                  <a:solidFill>
                    <a:schemeClr val="bg1"/>
                  </a:solidFill>
                </a:rPr>
                <a:t>m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280020" y="1038639"/>
              <a:ext cx="31529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Cu (AS), shapeless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4611255" y="1282910"/>
            <a:ext cx="3183870" cy="2385084"/>
            <a:chOff x="275797" y="3887860"/>
            <a:chExt cx="3578522" cy="2680724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020" y="3887860"/>
              <a:ext cx="3574299" cy="2680724"/>
            </a:xfrm>
            <a:prstGeom prst="rect">
              <a:avLst/>
            </a:prstGeom>
          </p:spPr>
        </p:pic>
        <p:sp>
          <p:nvSpPr>
            <p:cNvPr id="14" name="正方形/長方形 13"/>
            <p:cNvSpPr/>
            <p:nvPr/>
          </p:nvSpPr>
          <p:spPr>
            <a:xfrm>
              <a:off x="2604169" y="6151563"/>
              <a:ext cx="992058" cy="1116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498997" y="5574140"/>
              <a:ext cx="1355321" cy="553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10 </a:t>
              </a:r>
              <a:r>
                <a:rPr lang="en-US" sz="26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</a:t>
              </a:r>
              <a:r>
                <a:rPr lang="en-US" sz="2600" dirty="0" smtClean="0">
                  <a:solidFill>
                    <a:schemeClr val="bg1"/>
                  </a:solidFill>
                </a:rPr>
                <a:t>m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75797" y="3896859"/>
              <a:ext cx="31529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Ag (AS), shapeless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122382" y="3700965"/>
            <a:ext cx="811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*We failed to recrystallize these complexes.</a:t>
            </a:r>
            <a:endParaRPr lang="en-US" sz="32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12108" y="4817655"/>
            <a:ext cx="8943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6-chloro-1-hexyne (Cu, Ag: decomposed)</a:t>
            </a:r>
          </a:p>
          <a:p>
            <a:endParaRPr lang="en-US" sz="2800" dirty="0" smtClean="0"/>
          </a:p>
          <a:p>
            <a:r>
              <a:rPr lang="en-US" sz="2800" dirty="0" smtClean="0"/>
              <a:t>1-diethylamino-2-propyne (Cu, Ag: decomposed)</a:t>
            </a:r>
            <a:endParaRPr lang="en-US" sz="2800" dirty="0"/>
          </a:p>
        </p:txBody>
      </p:sp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896116"/>
              </p:ext>
            </p:extLst>
          </p:nvPr>
        </p:nvGraphicFramePr>
        <p:xfrm>
          <a:off x="6939627" y="30056"/>
          <a:ext cx="139700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6" name="CS ChemDraw Drawing" r:id="rId7" imgW="1397128" imgH="1083283" progId="ChemDraw.Document.6.0">
                  <p:embed/>
                </p:oleObj>
              </mc:Choice>
              <mc:Fallback>
                <p:oleObj name="CS ChemDraw Drawing" r:id="rId7" imgW="1397128" imgH="108328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39627" y="30056"/>
                        <a:ext cx="1397000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634603"/>
              </p:ext>
            </p:extLst>
          </p:nvPr>
        </p:nvGraphicFramePr>
        <p:xfrm>
          <a:off x="6332189" y="4982535"/>
          <a:ext cx="21685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7" name="CS ChemDraw Drawing" r:id="rId9" imgW="2168357" imgH="546640" progId="ChemDraw.Document.6.0">
                  <p:embed/>
                </p:oleObj>
              </mc:Choice>
              <mc:Fallback>
                <p:oleObj name="CS ChemDraw Drawing" r:id="rId9" imgW="2168357" imgH="5466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32189" y="4982535"/>
                        <a:ext cx="2168525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652105"/>
              </p:ext>
            </p:extLst>
          </p:nvPr>
        </p:nvGraphicFramePr>
        <p:xfrm>
          <a:off x="7124171" y="5956367"/>
          <a:ext cx="1724025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8" name="CS ChemDraw Drawing" r:id="rId11" imgW="1723448" imgH="822528" progId="ChemDraw.Document.6.0">
                  <p:embed/>
                </p:oleObj>
              </mc:Choice>
              <mc:Fallback>
                <p:oleObj name="CS ChemDraw Drawing" r:id="rId11" imgW="1723448" imgH="82252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124171" y="5956367"/>
                        <a:ext cx="1724025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042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3076" y="142712"/>
            <a:ext cx="2085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Nanowire</a:t>
            </a:r>
            <a:endParaRPr lang="en-US" sz="320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/>
          </p:nvPr>
        </p:nvGraphicFramePr>
        <p:xfrm>
          <a:off x="749300" y="654050"/>
          <a:ext cx="7620000" cy="225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" name="CS ChemDraw Drawing" r:id="rId4" imgW="9119148" imgH="2701587" progId="ChemDraw.Document.6.0">
                  <p:embed/>
                </p:oleObj>
              </mc:Choice>
              <mc:Fallback>
                <p:oleObj name="CS ChemDraw Drawing" r:id="rId4" imgW="9119148" imgH="270158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9300" y="654050"/>
                        <a:ext cx="7620000" cy="2259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83076" y="3229690"/>
            <a:ext cx="3831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Nanorod</a:t>
            </a:r>
            <a:endParaRPr lang="en-US" sz="3200" dirty="0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/>
          </p:nvPr>
        </p:nvGraphicFramePr>
        <p:xfrm>
          <a:off x="749300" y="3914775"/>
          <a:ext cx="1719262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" name="CS ChemDraw Drawing" r:id="rId6" imgW="2057062" imgH="1052749" progId="ChemDraw.Document.6.0">
                  <p:embed/>
                </p:oleObj>
              </mc:Choice>
              <mc:Fallback>
                <p:oleObj name="CS ChemDraw Drawing" r:id="rId6" imgW="2057062" imgH="105274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9300" y="3914775"/>
                        <a:ext cx="1719262" cy="879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2994025" y="3229690"/>
            <a:ext cx="485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Partially nanowire/nanorod</a:t>
            </a:r>
            <a:endParaRPr lang="en-US" sz="3200" dirty="0"/>
          </a:p>
        </p:txBody>
      </p:sp>
      <p:graphicFrame>
        <p:nvGraphicFramePr>
          <p:cNvPr id="7" name="オブジェクト 6"/>
          <p:cNvGraphicFramePr>
            <a:graphicFrameLocks noChangeAspect="1"/>
          </p:cNvGraphicFramePr>
          <p:nvPr>
            <p:extLst/>
          </p:nvPr>
        </p:nvGraphicFramePr>
        <p:xfrm>
          <a:off x="3454400" y="3881438"/>
          <a:ext cx="5011738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0" name="CS ChemDraw Drawing" r:id="rId8" imgW="5998032" imgH="1136515" progId="ChemDraw.Document.6.0">
                  <p:embed/>
                </p:oleObj>
              </mc:Choice>
              <mc:Fallback>
                <p:oleObj name="CS ChemDraw Drawing" r:id="rId8" imgW="5998032" imgH="113651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54400" y="3881438"/>
                        <a:ext cx="5011738" cy="947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4556125" y="5164641"/>
            <a:ext cx="3831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Decomposed</a:t>
            </a:r>
            <a:endParaRPr lang="en-US" sz="3200"/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/>
          </p:nvPr>
        </p:nvGraphicFramePr>
        <p:xfrm>
          <a:off x="4913731" y="5986403"/>
          <a:ext cx="3449638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1" name="CS ChemDraw Drawing" r:id="rId10" imgW="4128172" imgH="831715" progId="ChemDraw.Document.6.0">
                  <p:embed/>
                </p:oleObj>
              </mc:Choice>
              <mc:Fallback>
                <p:oleObj name="CS ChemDraw Drawing" r:id="rId10" imgW="4128172" imgH="83171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13731" y="5986403"/>
                        <a:ext cx="3449638" cy="69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83076" y="5145228"/>
            <a:ext cx="439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Shapeless nanoparticle</a:t>
            </a:r>
            <a:endParaRPr lang="en-US" sz="3200" dirty="0"/>
          </a:p>
        </p:txBody>
      </p:sp>
      <p:graphicFrame>
        <p:nvGraphicFramePr>
          <p:cNvPr id="11" name="オブジェクト 10"/>
          <p:cNvGraphicFramePr>
            <a:graphicFrameLocks noChangeAspect="1"/>
          </p:cNvGraphicFramePr>
          <p:nvPr>
            <p:extLst/>
          </p:nvPr>
        </p:nvGraphicFramePr>
        <p:xfrm>
          <a:off x="1508432" y="5749416"/>
          <a:ext cx="116840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2" name="CS ChemDraw Drawing" r:id="rId12" imgW="1398748" imgH="1083283" progId="ChemDraw.Document.6.0">
                  <p:embed/>
                </p:oleObj>
              </mc:Choice>
              <mc:Fallback>
                <p:oleObj name="CS ChemDraw Drawing" r:id="rId12" imgW="1398748" imgH="108328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08432" y="5749416"/>
                        <a:ext cx="1168400" cy="90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コネクタ 12"/>
          <p:cNvCxnSpPr/>
          <p:nvPr/>
        </p:nvCxnSpPr>
        <p:spPr>
          <a:xfrm>
            <a:off x="10633" y="5092999"/>
            <a:ext cx="911210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10705" y="3144451"/>
            <a:ext cx="9143928" cy="2786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2795477" y="3144451"/>
            <a:ext cx="0" cy="194854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59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7022" y="2767281"/>
            <a:ext cx="8649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Is it possible to prepare</a:t>
            </a:r>
          </a:p>
          <a:p>
            <a:pPr algn="ctr"/>
            <a:r>
              <a:rPr lang="en-US" sz="4000" dirty="0" smtClean="0"/>
              <a:t>functional nanowires by this method?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0644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43"/>
    </mc:Choice>
    <mc:Fallback xmlns="">
      <p:transition spd="slow" advTm="35943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/>
        </p:nvGrpSpPr>
        <p:grpSpPr>
          <a:xfrm>
            <a:off x="583896" y="1458260"/>
            <a:ext cx="7976208" cy="3941480"/>
            <a:chOff x="494167" y="1354503"/>
            <a:chExt cx="7976208" cy="3941480"/>
          </a:xfrm>
        </p:grpSpPr>
        <p:graphicFrame>
          <p:nvGraphicFramePr>
            <p:cNvPr id="4" name="オブジェクト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0126640"/>
                </p:ext>
              </p:extLst>
            </p:nvPr>
          </p:nvGraphicFramePr>
          <p:xfrm>
            <a:off x="494167" y="1562140"/>
            <a:ext cx="4186966" cy="22497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64" name="CS ChemDraw Drawing" r:id="rId4" imgW="2913654" imgH="1564802" progId="ChemDraw.Document.6.0">
                    <p:embed/>
                  </p:oleObj>
                </mc:Choice>
                <mc:Fallback>
                  <p:oleObj name="CS ChemDraw Drawing" r:id="rId4" imgW="2913654" imgH="1564802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94167" y="1562140"/>
                          <a:ext cx="4186966" cy="224978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オブジェクト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2133183"/>
                </p:ext>
              </p:extLst>
            </p:nvPr>
          </p:nvGraphicFramePr>
          <p:xfrm>
            <a:off x="5317646" y="1354503"/>
            <a:ext cx="3087174" cy="2457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65" name="CS ChemDraw Drawing" r:id="rId6" imgW="2148367" imgH="1709366" progId="ChemDraw.Document.6.0">
                    <p:embed/>
                  </p:oleObj>
                </mc:Choice>
                <mc:Fallback>
                  <p:oleObj name="CS ChemDraw Drawing" r:id="rId6" imgW="2148367" imgH="1709366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317646" y="1354503"/>
                          <a:ext cx="3087174" cy="245741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テキスト ボックス 5"/>
            <p:cNvSpPr txBox="1"/>
            <p:nvPr/>
          </p:nvSpPr>
          <p:spPr>
            <a:xfrm>
              <a:off x="543545" y="4095654"/>
              <a:ext cx="40882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Organic radical</a:t>
              </a:r>
            </a:p>
            <a:p>
              <a:pPr algn="ctr"/>
              <a:r>
                <a:rPr lang="en-US" sz="3600" dirty="0" smtClean="0"/>
                <a:t>(magnetic)</a:t>
              </a:r>
              <a:endParaRPr lang="en-US" sz="3600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252090" y="4372652"/>
              <a:ext cx="3218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Fluorescent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921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25605" y="2644170"/>
            <a:ext cx="8892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Results and Discussion 2</a:t>
            </a:r>
          </a:p>
          <a:p>
            <a:pPr algn="ctr"/>
            <a:r>
              <a:rPr lang="en-US" sz="4800" dirty="0" smtClean="0"/>
              <a:t>(functional nanowires)</a:t>
            </a:r>
          </a:p>
        </p:txBody>
      </p:sp>
    </p:spTree>
    <p:extLst>
      <p:ext uri="{BB962C8B-B14F-4D97-AF65-F5344CB8AC3E}">
        <p14:creationId xmlns:p14="http://schemas.microsoft.com/office/powerpoint/2010/main" val="69593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30626" y="703386"/>
            <a:ext cx="889279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800" smtClean="0"/>
              <a:t>N</a:t>
            </a:r>
            <a:r>
              <a:rPr lang="en-US" sz="3800" smtClean="0"/>
              <a:t>anowires </a:t>
            </a:r>
            <a:r>
              <a:rPr lang="en-US" sz="3800"/>
              <a:t>are attractive </a:t>
            </a:r>
            <a:r>
              <a:rPr lang="en-US" sz="3800" smtClean="0"/>
              <a:t>candidates	for</a:t>
            </a:r>
          </a:p>
          <a:p>
            <a:r>
              <a:rPr lang="en-US" sz="3800"/>
              <a:t>	</a:t>
            </a:r>
            <a:r>
              <a:rPr lang="en-US" sz="3800" smtClean="0"/>
              <a:t>	</a:t>
            </a:r>
            <a:r>
              <a:rPr lang="ja-JP" altLang="en-US" sz="3800" smtClean="0"/>
              <a:t>　　　</a:t>
            </a:r>
            <a:r>
              <a:rPr lang="en-US" sz="3800" smtClean="0"/>
              <a:t>many applications</a:t>
            </a:r>
            <a:r>
              <a:rPr lang="en-US" altLang="ja-JP" sz="3800" smtClean="0"/>
              <a:t> such as...</a:t>
            </a:r>
            <a:endParaRPr lang="en-US" sz="380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12310" y="2614250"/>
            <a:ext cx="555506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400" smtClean="0"/>
              <a:t>・</a:t>
            </a:r>
            <a:r>
              <a:rPr lang="en-US" altLang="ja-JP" sz="3400" smtClean="0"/>
              <a:t>Wiring </a:t>
            </a:r>
            <a:r>
              <a:rPr lang="en-US" altLang="ja-JP" sz="3400"/>
              <a:t>material </a:t>
            </a:r>
            <a:endParaRPr lang="en-US" altLang="ja-JP" sz="3400" smtClean="0"/>
          </a:p>
          <a:p>
            <a:r>
              <a:rPr lang="ja-JP" altLang="en-US" sz="3400" smtClean="0"/>
              <a:t>・</a:t>
            </a:r>
            <a:r>
              <a:rPr lang="en-US" altLang="ja-JP" sz="3400" smtClean="0"/>
              <a:t>Catalyst support</a:t>
            </a:r>
            <a:endParaRPr lang="en-US" altLang="ja-JP" sz="3400"/>
          </a:p>
          <a:p>
            <a:r>
              <a:rPr lang="ja-JP" altLang="en-US" sz="3400" smtClean="0"/>
              <a:t>・</a:t>
            </a:r>
            <a:r>
              <a:rPr lang="en-US" altLang="ja-JP" sz="3400" smtClean="0"/>
              <a:t>Anti-bacterial coating</a:t>
            </a:r>
          </a:p>
          <a:p>
            <a:r>
              <a:rPr lang="ja-JP" altLang="en-US" sz="3400" smtClean="0"/>
              <a:t>・</a:t>
            </a:r>
            <a:r>
              <a:rPr lang="en-US" altLang="ja-JP" sz="3400" smtClean="0"/>
              <a:t>Medical-diagnosis</a:t>
            </a:r>
          </a:p>
          <a:p>
            <a:r>
              <a:rPr lang="ja-JP" altLang="en-US" sz="3400" smtClean="0"/>
              <a:t>・</a:t>
            </a:r>
            <a:r>
              <a:rPr lang="en-US" altLang="ja-JP" sz="3400" smtClean="0"/>
              <a:t>Optical material		etc.</a:t>
            </a:r>
            <a:endParaRPr lang="en-US" sz="3400"/>
          </a:p>
        </p:txBody>
      </p:sp>
    </p:spTree>
    <p:extLst>
      <p:ext uri="{BB962C8B-B14F-4D97-AF65-F5344CB8AC3E}">
        <p14:creationId xmlns:p14="http://schemas.microsoft.com/office/powerpoint/2010/main" val="47273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4"/>
    </mc:Choice>
    <mc:Fallback xmlns="">
      <p:transition spd="slow" advTm="22484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231932" y="227774"/>
            <a:ext cx="8912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1. Organic radical (4-ethynyl-1-phenyl-NN)</a:t>
            </a:r>
            <a:endParaRPr lang="en-US" sz="3200" dirty="0"/>
          </a:p>
        </p:txBody>
      </p:sp>
      <p:graphicFrame>
        <p:nvGraphicFramePr>
          <p:cNvPr id="23" name="オブジェクト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873948"/>
              </p:ext>
            </p:extLst>
          </p:nvPr>
        </p:nvGraphicFramePr>
        <p:xfrm>
          <a:off x="4697413" y="893763"/>
          <a:ext cx="2899141" cy="1344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CS ChemDraw Drawing" r:id="rId4" imgW="3378553" imgH="1564802" progId="ChemDraw.Document.6.0">
                  <p:embed/>
                </p:oleObj>
              </mc:Choice>
              <mc:Fallback>
                <p:oleObj name="CS ChemDraw Drawing" r:id="rId4" imgW="3378553" imgH="156480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97413" y="893763"/>
                        <a:ext cx="2899141" cy="1344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グループ化 7"/>
          <p:cNvGrpSpPr/>
          <p:nvPr/>
        </p:nvGrpSpPr>
        <p:grpSpPr>
          <a:xfrm>
            <a:off x="230289" y="1005430"/>
            <a:ext cx="3645821" cy="2680725"/>
            <a:chOff x="300627" y="1005430"/>
            <a:chExt cx="3645821" cy="268072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627" y="1005431"/>
              <a:ext cx="3574299" cy="2680724"/>
            </a:xfrm>
            <a:prstGeom prst="rect">
              <a:avLst/>
            </a:prstGeom>
          </p:spPr>
        </p:pic>
        <p:sp>
          <p:nvSpPr>
            <p:cNvPr id="26" name="テキスト ボックス 25"/>
            <p:cNvSpPr txBox="1"/>
            <p:nvPr/>
          </p:nvSpPr>
          <p:spPr>
            <a:xfrm>
              <a:off x="301286" y="1005430"/>
              <a:ext cx="364516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Cu(</a:t>
              </a:r>
              <a:r>
                <a:rPr lang="en-US" sz="2600" dirty="0" err="1" smtClean="0">
                  <a:solidFill>
                    <a:schemeClr val="bg1"/>
                  </a:solidFill>
                </a:rPr>
                <a:t>recryst</a:t>
              </a:r>
              <a:r>
                <a:rPr lang="en-US" sz="2600" dirty="0" smtClean="0">
                  <a:solidFill>
                    <a:schemeClr val="bg1"/>
                  </a:solidFill>
                </a:rPr>
                <a:t>.), CH</a:t>
              </a:r>
              <a:r>
                <a:rPr lang="en-US" sz="2600" baseline="-25000" dirty="0" smtClean="0">
                  <a:solidFill>
                    <a:schemeClr val="bg1"/>
                  </a:solidFill>
                </a:rPr>
                <a:t>3</a:t>
              </a:r>
              <a:r>
                <a:rPr lang="en-US" sz="2600" dirty="0" smtClean="0">
                  <a:solidFill>
                    <a:schemeClr val="bg1"/>
                  </a:solidFill>
                </a:rPr>
                <a:t>CN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2207941" y="3282965"/>
              <a:ext cx="1421130" cy="891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2291295" y="2790521"/>
              <a:ext cx="124336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2 </a:t>
              </a:r>
              <a:r>
                <a:rPr lang="en-US" sz="26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</a:t>
              </a:r>
              <a:r>
                <a:rPr lang="en-US" sz="2600" dirty="0" smtClean="0">
                  <a:solidFill>
                    <a:schemeClr val="bg1"/>
                  </a:solidFill>
                </a:rPr>
                <a:t>m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55"/>
          <a:stretch/>
        </p:blipFill>
        <p:spPr>
          <a:xfrm>
            <a:off x="230289" y="3879037"/>
            <a:ext cx="3564355" cy="2670255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3227755" y="6291384"/>
            <a:ext cx="359508" cy="54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889173" y="5798941"/>
            <a:ext cx="9154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1 </a:t>
            </a:r>
            <a:r>
              <a:rPr lang="en-US" sz="2600" dirty="0" smtClean="0">
                <a:solidFill>
                  <a:schemeClr val="bg1"/>
                </a:solidFill>
                <a:sym typeface="Symbol" panose="05050102010706020507" pitchFamily="18" charset="2"/>
              </a:rPr>
              <a:t></a:t>
            </a:r>
            <a:r>
              <a:rPr lang="en-US" sz="2600" dirty="0" smtClean="0">
                <a:solidFill>
                  <a:schemeClr val="bg1"/>
                </a:solidFill>
              </a:rPr>
              <a:t>m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30288" y="3879037"/>
            <a:ext cx="3738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Ag (</a:t>
            </a:r>
            <a:r>
              <a:rPr lang="en-US" sz="2600" dirty="0" err="1" smtClean="0">
                <a:solidFill>
                  <a:schemeClr val="bg1"/>
                </a:solidFill>
              </a:rPr>
              <a:t>recryst</a:t>
            </a:r>
            <a:r>
              <a:rPr lang="en-US" sz="2600" dirty="0" smtClean="0">
                <a:solidFill>
                  <a:schemeClr val="bg1"/>
                </a:solidFill>
              </a:rPr>
              <a:t>.), CH</a:t>
            </a:r>
            <a:r>
              <a:rPr lang="en-US" sz="2600" baseline="-25000" dirty="0" smtClean="0">
                <a:solidFill>
                  <a:schemeClr val="bg1"/>
                </a:solidFill>
              </a:rPr>
              <a:t>2</a:t>
            </a:r>
            <a:r>
              <a:rPr lang="en-US" sz="2600" dirty="0" smtClean="0">
                <a:solidFill>
                  <a:schemeClr val="bg1"/>
                </a:solidFill>
              </a:rPr>
              <a:t>Cl</a:t>
            </a:r>
            <a:r>
              <a:rPr lang="en-US" sz="2600" baseline="-25000" dirty="0" smtClean="0">
                <a:solidFill>
                  <a:schemeClr val="bg1"/>
                </a:solidFill>
              </a:rPr>
              <a:t>2</a:t>
            </a:r>
            <a:r>
              <a:rPr lang="en-US" sz="2600" dirty="0" smtClean="0">
                <a:solidFill>
                  <a:schemeClr val="bg1"/>
                </a:solidFill>
              </a:rPr>
              <a:t>+Et</a:t>
            </a:r>
            <a:r>
              <a:rPr lang="en-US" sz="2600" baseline="-25000" dirty="0" smtClean="0">
                <a:solidFill>
                  <a:schemeClr val="bg1"/>
                </a:solidFill>
              </a:rPr>
              <a:t>2</a:t>
            </a:r>
            <a:r>
              <a:rPr lang="en-US" sz="2600" dirty="0" smtClean="0">
                <a:solidFill>
                  <a:schemeClr val="bg1"/>
                </a:solidFill>
              </a:rPr>
              <a:t>O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110" y="2560906"/>
            <a:ext cx="2981892" cy="3128703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6687898" y="4037309"/>
            <a:ext cx="22949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Times New Roman" panose="02020603050405020304" pitchFamily="18" charset="0"/>
              </a:rPr>
              <a:t>Length: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cs typeface="Times New Roman" panose="02020603050405020304" pitchFamily="18" charset="0"/>
              </a:rPr>
              <a:t> 5</a:t>
            </a:r>
            <a:r>
              <a:rPr lang="en-US" altLang="ja-JP" sz="3200" dirty="0" smtClean="0">
                <a:cs typeface="Times New Roman" panose="02020603050405020304" pitchFamily="18" charset="0"/>
              </a:rPr>
              <a:t>-20</a:t>
            </a:r>
            <a:r>
              <a:rPr 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ja-JP" sz="32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32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687898" y="2723232"/>
            <a:ext cx="2466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Times New Roman" panose="02020603050405020304" pitchFamily="18" charset="0"/>
              </a:rPr>
              <a:t>Diameter: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cs typeface="Times New Roman" panose="02020603050405020304" pitchFamily="18" charset="0"/>
              </a:rPr>
              <a:t>145 ± 48 nm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984443" y="2713622"/>
            <a:ext cx="685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Times New Roman" panose="02020603050405020304" pitchFamily="18" charset="0"/>
              </a:rPr>
              <a:t>Cu</a:t>
            </a:r>
            <a:endParaRPr lang="en-US" sz="3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23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1931" y="227774"/>
            <a:ext cx="666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Magnetic susceptibility</a:t>
            </a:r>
            <a:endParaRPr 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885995" y="3176954"/>
            <a:ext cx="4117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ym typeface="Symbol" panose="05050102010706020507" pitchFamily="18" charset="2"/>
              </a:rPr>
              <a:t>One spin per one ligand</a:t>
            </a:r>
            <a:endParaRPr lang="en-US" sz="3200" dirty="0"/>
          </a:p>
        </p:txBody>
      </p:sp>
      <p:sp>
        <p:nvSpPr>
          <p:cNvPr id="5" name="右矢印 4"/>
          <p:cNvSpPr/>
          <p:nvPr/>
        </p:nvSpPr>
        <p:spPr>
          <a:xfrm rot="5400000">
            <a:off x="6591492" y="2538483"/>
            <a:ext cx="698873" cy="578069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55851" y="1303444"/>
            <a:ext cx="4117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ym typeface="Symbol" panose="05050102010706020507" pitchFamily="18" charset="2"/>
              </a:rPr>
              <a:t>T</a:t>
            </a:r>
            <a:r>
              <a:rPr lang="en-US" sz="3200" dirty="0" smtClean="0">
                <a:sym typeface="Symbol" panose="05050102010706020507" pitchFamily="18" charset="2"/>
              </a:rPr>
              <a:t> </a:t>
            </a:r>
            <a:r>
              <a:rPr lang="en-US" altLang="ja-JP" sz="3200" dirty="0" smtClean="0">
                <a:sym typeface="Symbol" panose="05050102010706020507" pitchFamily="18" charset="2"/>
              </a:rPr>
              <a:t></a:t>
            </a:r>
            <a:r>
              <a:rPr lang="ja-JP" altLang="en-US" sz="3200" dirty="0" smtClean="0">
                <a:sym typeface="Symbol" panose="05050102010706020507" pitchFamily="18" charset="2"/>
              </a:rPr>
              <a:t> </a:t>
            </a:r>
            <a:r>
              <a:rPr lang="en-US" altLang="ja-JP" sz="3200" dirty="0" smtClean="0">
                <a:sym typeface="Symbol" panose="05050102010706020507" pitchFamily="18" charset="2"/>
              </a:rPr>
              <a:t>0.375 emu K /</a:t>
            </a:r>
            <a:r>
              <a:rPr lang="en-US" altLang="ja-JP" sz="3200" dirty="0" err="1" smtClean="0">
                <a:sym typeface="Symbol" panose="05050102010706020507" pitchFamily="18" charset="2"/>
              </a:rPr>
              <a:t>mol</a:t>
            </a:r>
            <a:endParaRPr lang="en-US" altLang="ja-JP" sz="3200" dirty="0" smtClean="0">
              <a:sym typeface="Symbol" panose="05050102010706020507" pitchFamily="18" charset="2"/>
            </a:endParaRPr>
          </a:p>
          <a:p>
            <a:pPr algn="ctr"/>
            <a:r>
              <a:rPr lang="en-US" sz="3200" dirty="0" smtClean="0">
                <a:sym typeface="Symbol" panose="05050102010706020507" pitchFamily="18" charset="2"/>
              </a:rPr>
              <a:t> (at high temperature)</a:t>
            </a:r>
            <a:endParaRPr lang="en-US" sz="3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77850" y="4423297"/>
            <a:ext cx="3519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3399"/>
                </a:solidFill>
                <a:sym typeface="Symbol" panose="05050102010706020507" pitchFamily="18" charset="2"/>
              </a:rPr>
              <a:t>Magnetic </a:t>
            </a:r>
          </a:p>
          <a:p>
            <a:r>
              <a:rPr lang="en-US" sz="4800" dirty="0">
                <a:solidFill>
                  <a:srgbClr val="FF3399"/>
                </a:solidFill>
                <a:sym typeface="Symbol" panose="05050102010706020507" pitchFamily="18" charset="2"/>
              </a:rPr>
              <a:t> </a:t>
            </a:r>
            <a:r>
              <a:rPr lang="en-US" sz="4800" dirty="0" smtClean="0">
                <a:solidFill>
                  <a:srgbClr val="FF3399"/>
                </a:solidFill>
                <a:sym typeface="Symbol" panose="05050102010706020507" pitchFamily="18" charset="2"/>
              </a:rPr>
              <a:t>     Nanowire</a:t>
            </a:r>
            <a:endParaRPr lang="en-US" sz="4800" dirty="0">
              <a:solidFill>
                <a:srgbClr val="FF3399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92" y="1303444"/>
            <a:ext cx="4853315" cy="443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539" y="3913751"/>
            <a:ext cx="2626543" cy="2768443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540" y="1142643"/>
            <a:ext cx="2614056" cy="2773699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49871" y="227774"/>
            <a:ext cx="8912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Fluorescent molecule (9-Ethynylphenanthrene)</a:t>
            </a:r>
            <a:endParaRPr lang="en-US" sz="2800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230948" y="1005430"/>
            <a:ext cx="3616978" cy="2680726"/>
            <a:chOff x="230948" y="1005430"/>
            <a:chExt cx="3616978" cy="2680726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623" y="1005430"/>
              <a:ext cx="3574301" cy="2680726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230948" y="1005430"/>
              <a:ext cx="36039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Cu (</a:t>
              </a:r>
              <a:r>
                <a:rPr lang="en-US" sz="2600" dirty="0" err="1" smtClean="0">
                  <a:solidFill>
                    <a:schemeClr val="bg1"/>
                  </a:solidFill>
                </a:rPr>
                <a:t>recryst</a:t>
              </a:r>
              <a:r>
                <a:rPr lang="en-US" sz="2600" dirty="0" smtClean="0">
                  <a:solidFill>
                    <a:schemeClr val="bg1"/>
                  </a:solidFill>
                </a:rPr>
                <a:t>.), hexane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2730199" y="3269966"/>
              <a:ext cx="845868" cy="1102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2604560" y="2850000"/>
              <a:ext cx="124336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500 </a:t>
              </a:r>
              <a:r>
                <a:rPr lang="en-US" sz="26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n</a:t>
              </a:r>
              <a:r>
                <a:rPr lang="en-US" sz="2600" dirty="0" smtClean="0">
                  <a:solidFill>
                    <a:schemeClr val="bg1"/>
                  </a:solidFill>
                </a:rPr>
                <a:t>m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230948" y="3879037"/>
            <a:ext cx="3616978" cy="2712734"/>
            <a:chOff x="230948" y="3879037"/>
            <a:chExt cx="3616978" cy="2712734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948" y="3879037"/>
              <a:ext cx="3616978" cy="2712734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238476" y="3879037"/>
              <a:ext cx="360945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Ag (</a:t>
              </a:r>
              <a:r>
                <a:rPr lang="en-US" sz="2600" dirty="0" err="1" smtClean="0">
                  <a:solidFill>
                    <a:schemeClr val="bg1"/>
                  </a:solidFill>
                </a:rPr>
                <a:t>recryst</a:t>
              </a:r>
              <a:r>
                <a:rPr lang="en-US" sz="2600" dirty="0" smtClean="0">
                  <a:solidFill>
                    <a:schemeClr val="bg1"/>
                  </a:solidFill>
                </a:rPr>
                <a:t>.), hexane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154975" y="6195688"/>
              <a:ext cx="1421092" cy="1103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243838" y="5723607"/>
              <a:ext cx="124336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1 </a:t>
              </a:r>
              <a:r>
                <a:rPr lang="en-US" sz="26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</a:t>
              </a:r>
              <a:r>
                <a:rPr lang="en-US" sz="2600" dirty="0" smtClean="0">
                  <a:solidFill>
                    <a:schemeClr val="bg1"/>
                  </a:solidFill>
                </a:rPr>
                <a:t>m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6393709" y="5590162"/>
            <a:ext cx="22949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Times New Roman" panose="02020603050405020304" pitchFamily="18" charset="0"/>
              </a:rPr>
              <a:t>Length: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cs typeface="Times New Roman" panose="02020603050405020304" pitchFamily="18" charset="0"/>
              </a:rPr>
              <a:t> 1-3 </a:t>
            </a:r>
            <a:r>
              <a:rPr lang="en-US" altLang="ja-JP" sz="32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32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393709" y="4252639"/>
            <a:ext cx="2466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Times New Roman" panose="02020603050405020304" pitchFamily="18" charset="0"/>
              </a:rPr>
              <a:t>Diameter: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cs typeface="Times New Roman" panose="02020603050405020304" pitchFamily="18" charset="0"/>
              </a:rPr>
              <a:t>90 ± 18 nm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393709" y="2596467"/>
            <a:ext cx="22949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Times New Roman" panose="02020603050405020304" pitchFamily="18" charset="0"/>
              </a:rPr>
              <a:t>Length: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cs typeface="Times New Roman" panose="02020603050405020304" pitchFamily="18" charset="0"/>
              </a:rPr>
              <a:t> 1</a:t>
            </a:r>
            <a:r>
              <a:rPr lang="ja-JP" altLang="en-US" sz="3200" dirty="0" smtClean="0">
                <a:cs typeface="Times New Roman" panose="02020603050405020304" pitchFamily="18" charset="0"/>
              </a:rPr>
              <a:t>～</a:t>
            </a:r>
            <a:r>
              <a:rPr lang="en-US" altLang="ja-JP" sz="3200" dirty="0" smtClean="0"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ja-JP" sz="32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32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393709" y="1446512"/>
            <a:ext cx="2466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Times New Roman" panose="02020603050405020304" pitchFamily="18" charset="0"/>
              </a:rPr>
              <a:t>Diameter: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cs typeface="Times New Roman" panose="02020603050405020304" pitchFamily="18" charset="0"/>
              </a:rPr>
              <a:t>65 ± 15 nm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641045" y="1129419"/>
            <a:ext cx="685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Times New Roman" panose="02020603050405020304" pitchFamily="18" charset="0"/>
              </a:rPr>
              <a:t>Cu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641045" y="4055826"/>
            <a:ext cx="685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Times New Roman" panose="02020603050405020304" pitchFamily="18" charset="0"/>
              </a:rPr>
              <a:t>Ag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graphicFrame>
        <p:nvGraphicFramePr>
          <p:cNvPr id="29" name="オブジェクト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665573"/>
              </p:ext>
            </p:extLst>
          </p:nvPr>
        </p:nvGraphicFramePr>
        <p:xfrm>
          <a:off x="6474210" y="31750"/>
          <a:ext cx="2611438" cy="170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CS ChemDraw Drawing" r:id="rId10" imgW="2611915" imgH="1709366" progId="ChemDraw.Document.6.0">
                  <p:embed/>
                </p:oleObj>
              </mc:Choice>
              <mc:Fallback>
                <p:oleObj name="CS ChemDraw Drawing" r:id="rId10" imgW="2611915" imgH="170936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74210" y="31750"/>
                        <a:ext cx="2611438" cy="170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566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1932" y="227774"/>
            <a:ext cx="8912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Fluorescence</a:t>
            </a:r>
            <a:endParaRPr 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34985" y="716874"/>
            <a:ext cx="66310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Cu complex: fluorescent</a:t>
            </a:r>
          </a:p>
          <a:p>
            <a:r>
              <a:rPr lang="en-US" sz="3200" dirty="0" smtClean="0"/>
              <a:t>(Ag complex is not fluorescent)</a:t>
            </a:r>
            <a:endParaRPr lang="en-US" sz="32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407411" y="1876634"/>
            <a:ext cx="2099453" cy="1514497"/>
            <a:chOff x="446567" y="1790749"/>
            <a:chExt cx="2099453" cy="1514497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567" y="1790749"/>
              <a:ext cx="2099453" cy="1514497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446567" y="1796705"/>
              <a:ext cx="8596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Vis</a:t>
              </a:r>
              <a:endParaRPr lang="en-US" sz="3200" dirty="0"/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407411" y="3880231"/>
            <a:ext cx="2099453" cy="1456661"/>
            <a:chOff x="446567" y="3794346"/>
            <a:chExt cx="2099453" cy="1456661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567" y="3794346"/>
              <a:ext cx="2099453" cy="1456661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446567" y="3794346"/>
              <a:ext cx="8596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UV</a:t>
              </a:r>
              <a:endParaRPr lang="en-US" sz="3200" dirty="0"/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133260" y="1631254"/>
            <a:ext cx="5564174" cy="4102384"/>
            <a:chOff x="2878077" y="1678464"/>
            <a:chExt cx="5564174" cy="4102384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70520" y="1710362"/>
              <a:ext cx="5071731" cy="3673740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3806456" y="5288405"/>
              <a:ext cx="36044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 smtClean="0"/>
                <a:t>Emission wavelength</a:t>
              </a:r>
              <a:endParaRPr lang="en-US" sz="2600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 rot="16200000">
              <a:off x="1322080" y="3234461"/>
              <a:ext cx="36044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 smtClean="0"/>
                <a:t>Excitation wavelength</a:t>
              </a:r>
              <a:endParaRPr lang="en-US" sz="2600" dirty="0"/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1290495" y="5826813"/>
            <a:ext cx="6563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99"/>
                </a:solidFill>
                <a:sym typeface="Symbol" panose="05050102010706020507" pitchFamily="18" charset="2"/>
              </a:rPr>
              <a:t>Fluorescent Nanowire</a:t>
            </a:r>
            <a:endParaRPr lang="en-US" sz="4800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2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25" y="654061"/>
            <a:ext cx="7793016" cy="553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7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25605" y="3013502"/>
            <a:ext cx="8892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/>
              <a:t>Conclusion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34537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3076" y="142712"/>
            <a:ext cx="2085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Nanowire</a:t>
            </a:r>
            <a:endParaRPr lang="en-US" sz="320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/>
          </p:nvPr>
        </p:nvGraphicFramePr>
        <p:xfrm>
          <a:off x="749300" y="654050"/>
          <a:ext cx="7620000" cy="225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1" name="CS ChemDraw Drawing" r:id="rId4" imgW="9119148" imgH="2701587" progId="ChemDraw.Document.6.0">
                  <p:embed/>
                </p:oleObj>
              </mc:Choice>
              <mc:Fallback>
                <p:oleObj name="CS ChemDraw Drawing" r:id="rId4" imgW="9119148" imgH="270158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9300" y="654050"/>
                        <a:ext cx="7620000" cy="2259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83076" y="3229690"/>
            <a:ext cx="3831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Nanorod</a:t>
            </a:r>
            <a:endParaRPr lang="en-US" sz="3200" dirty="0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/>
          </p:nvPr>
        </p:nvGraphicFramePr>
        <p:xfrm>
          <a:off x="749300" y="3914775"/>
          <a:ext cx="1719262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2" name="CS ChemDraw Drawing" r:id="rId6" imgW="2057062" imgH="1052749" progId="ChemDraw.Document.6.0">
                  <p:embed/>
                </p:oleObj>
              </mc:Choice>
              <mc:Fallback>
                <p:oleObj name="CS ChemDraw Drawing" r:id="rId6" imgW="2057062" imgH="105274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9300" y="3914775"/>
                        <a:ext cx="1719262" cy="879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2994025" y="3229690"/>
            <a:ext cx="485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Partially nanowire/nanorod</a:t>
            </a:r>
            <a:endParaRPr lang="en-US" sz="3200" dirty="0"/>
          </a:p>
        </p:txBody>
      </p:sp>
      <p:graphicFrame>
        <p:nvGraphicFramePr>
          <p:cNvPr id="7" name="オブジェクト 6"/>
          <p:cNvGraphicFramePr>
            <a:graphicFrameLocks noChangeAspect="1"/>
          </p:cNvGraphicFramePr>
          <p:nvPr>
            <p:extLst/>
          </p:nvPr>
        </p:nvGraphicFramePr>
        <p:xfrm>
          <a:off x="3454400" y="3881438"/>
          <a:ext cx="5011738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3" name="CS ChemDraw Drawing" r:id="rId8" imgW="5998032" imgH="1136515" progId="ChemDraw.Document.6.0">
                  <p:embed/>
                </p:oleObj>
              </mc:Choice>
              <mc:Fallback>
                <p:oleObj name="CS ChemDraw Drawing" r:id="rId8" imgW="5998032" imgH="113651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54400" y="3881438"/>
                        <a:ext cx="5011738" cy="947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4556125" y="5164641"/>
            <a:ext cx="3831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Decomposed</a:t>
            </a:r>
            <a:endParaRPr lang="en-US" sz="3200"/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/>
          </p:nvPr>
        </p:nvGraphicFramePr>
        <p:xfrm>
          <a:off x="4913731" y="5986403"/>
          <a:ext cx="3449638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4" name="CS ChemDraw Drawing" r:id="rId10" imgW="4128172" imgH="831715" progId="ChemDraw.Document.6.0">
                  <p:embed/>
                </p:oleObj>
              </mc:Choice>
              <mc:Fallback>
                <p:oleObj name="CS ChemDraw Drawing" r:id="rId10" imgW="4128172" imgH="83171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13731" y="5986403"/>
                        <a:ext cx="3449638" cy="69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83076" y="5145228"/>
            <a:ext cx="439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Shapeless nanoparticle</a:t>
            </a:r>
            <a:endParaRPr lang="en-US" sz="3200" dirty="0"/>
          </a:p>
        </p:txBody>
      </p:sp>
      <p:graphicFrame>
        <p:nvGraphicFramePr>
          <p:cNvPr id="11" name="オブジェクト 10"/>
          <p:cNvGraphicFramePr>
            <a:graphicFrameLocks noChangeAspect="1"/>
          </p:cNvGraphicFramePr>
          <p:nvPr>
            <p:extLst/>
          </p:nvPr>
        </p:nvGraphicFramePr>
        <p:xfrm>
          <a:off x="1508432" y="5749416"/>
          <a:ext cx="116840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5" name="CS ChemDraw Drawing" r:id="rId12" imgW="1398748" imgH="1083283" progId="ChemDraw.Document.6.0">
                  <p:embed/>
                </p:oleObj>
              </mc:Choice>
              <mc:Fallback>
                <p:oleObj name="CS ChemDraw Drawing" r:id="rId12" imgW="1398748" imgH="108328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08432" y="5749416"/>
                        <a:ext cx="1168400" cy="90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コネクタ 12"/>
          <p:cNvCxnSpPr/>
          <p:nvPr/>
        </p:nvCxnSpPr>
        <p:spPr>
          <a:xfrm>
            <a:off x="10633" y="5092999"/>
            <a:ext cx="911210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10705" y="3144451"/>
            <a:ext cx="9143928" cy="2786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2795477" y="3144451"/>
            <a:ext cx="0" cy="194854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1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93204" y="1389847"/>
            <a:ext cx="85192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spcAft>
                <a:spcPts val="1800"/>
              </a:spcAft>
            </a:pPr>
            <a:r>
              <a:rPr lang="ja-JP" altLang="en-US" sz="3200" dirty="0" smtClean="0"/>
              <a:t>・</a:t>
            </a:r>
            <a:r>
              <a:rPr lang="en-US" altLang="ja-JP" sz="3200" dirty="0" smtClean="0"/>
              <a:t>The present method was successful in producing nanowires from various organic molecules.</a:t>
            </a:r>
          </a:p>
          <a:p>
            <a:pPr marL="216000" indent="-216000" algn="ctr">
              <a:spcAft>
                <a:spcPts val="3000"/>
              </a:spcAft>
            </a:pPr>
            <a:r>
              <a:rPr lang="en-US" altLang="ja-JP" sz="3600" dirty="0" smtClean="0">
                <a:solidFill>
                  <a:srgbClr val="FF3399"/>
                </a:solidFill>
              </a:rPr>
              <a:t>"Versatile </a:t>
            </a:r>
            <a:r>
              <a:rPr lang="en-US" altLang="ja-JP" sz="3600" dirty="0">
                <a:solidFill>
                  <a:srgbClr val="FF3399"/>
                </a:solidFill>
              </a:rPr>
              <a:t>method to construct </a:t>
            </a:r>
            <a:r>
              <a:rPr lang="en-US" altLang="ja-JP" sz="3600" dirty="0" smtClean="0">
                <a:solidFill>
                  <a:srgbClr val="FF3399"/>
                </a:solidFill>
              </a:rPr>
              <a:t>nanowires"</a:t>
            </a:r>
            <a:endParaRPr lang="en-US" sz="3600" dirty="0">
              <a:solidFill>
                <a:srgbClr val="FF3399"/>
              </a:solidFill>
            </a:endParaRPr>
          </a:p>
          <a:p>
            <a:pPr marL="216000" indent="-216000">
              <a:spcAft>
                <a:spcPts val="1800"/>
              </a:spcAft>
            </a:pPr>
            <a:r>
              <a:rPr lang="ja-JP" altLang="en-US" sz="3200" dirty="0" smtClean="0"/>
              <a:t>・</a:t>
            </a:r>
            <a:r>
              <a:rPr lang="en-US" altLang="ja-JP" sz="3200" dirty="0" smtClean="0"/>
              <a:t>The existence of an </a:t>
            </a:r>
            <a:r>
              <a:rPr lang="en-US" altLang="ja-JP" sz="3200" i="1" u="sng" dirty="0" smtClean="0">
                <a:solidFill>
                  <a:srgbClr val="FF3399"/>
                </a:solidFill>
              </a:rPr>
              <a:t>aromatic ring</a:t>
            </a:r>
            <a:r>
              <a:rPr lang="en-US" altLang="ja-JP" sz="3200" dirty="0" smtClean="0"/>
              <a:t> probably promotes the formation of nanowires.</a:t>
            </a:r>
          </a:p>
          <a:p>
            <a:pPr marL="216000" indent="-216000"/>
            <a:r>
              <a:rPr lang="ja-JP" altLang="en-US" sz="3200" dirty="0" smtClean="0"/>
              <a:t>・</a:t>
            </a:r>
            <a:r>
              <a:rPr lang="en-US" altLang="ja-JP" sz="3200" i="1" u="sng" dirty="0" smtClean="0">
                <a:solidFill>
                  <a:srgbClr val="FF0000"/>
                </a:solidFill>
              </a:rPr>
              <a:t>Hydroxyl group</a:t>
            </a:r>
            <a:r>
              <a:rPr lang="en-US" altLang="ja-JP" sz="3200" u="sng" dirty="0" smtClean="0"/>
              <a:t> </a:t>
            </a:r>
            <a:r>
              <a:rPr lang="en-US" altLang="ja-JP" sz="3200" dirty="0" smtClean="0"/>
              <a:t>and </a:t>
            </a:r>
            <a:r>
              <a:rPr lang="en-US" altLang="ja-JP" sz="3200" i="1" u="sng" dirty="0" smtClean="0">
                <a:solidFill>
                  <a:srgbClr val="3333FF"/>
                </a:solidFill>
              </a:rPr>
              <a:t>nitrogen atom</a:t>
            </a:r>
            <a:r>
              <a:rPr lang="en-US" altLang="ja-JP" sz="3200" dirty="0" smtClean="0"/>
              <a:t> may hinder the formation of nanowires.</a:t>
            </a:r>
          </a:p>
          <a:p>
            <a:pPr marL="216000" indent="-216000">
              <a:spcAft>
                <a:spcPts val="1800"/>
              </a:spcAft>
            </a:pPr>
            <a:r>
              <a:rPr lang="en-US" altLang="ja-JP" sz="3200" dirty="0" smtClean="0"/>
              <a:t>		</a:t>
            </a:r>
            <a:r>
              <a:rPr lang="en-US" altLang="ja-JP" sz="3200" dirty="0" smtClean="0">
                <a:sym typeface="Symbol" panose="05050102010706020507" pitchFamily="18" charset="2"/>
              </a:rPr>
              <a:t> coordination affect a crystal structure?</a:t>
            </a:r>
            <a:endParaRPr lang="en-US" altLang="ja-JP" sz="320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2335" y="443581"/>
            <a:ext cx="8892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Conclusion 1: Applicability </a:t>
            </a:r>
            <a:r>
              <a:rPr lang="en-US" sz="3600" dirty="0"/>
              <a:t>of the </a:t>
            </a:r>
            <a:r>
              <a:rPr lang="en-US" sz="3600" dirty="0" smtClean="0"/>
              <a:t>method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7285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2190" y="443581"/>
            <a:ext cx="8911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Conclusion 2</a:t>
            </a:r>
            <a:r>
              <a:rPr lang="en-US" sz="3600" dirty="0"/>
              <a:t>: </a:t>
            </a:r>
            <a:r>
              <a:rPr lang="en-US" sz="3600" dirty="0" smtClean="0"/>
              <a:t>Construct functional </a:t>
            </a:r>
            <a:r>
              <a:rPr lang="en-US" sz="3600" dirty="0"/>
              <a:t>nanowires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6989" y="1580766"/>
            <a:ext cx="86900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spcAft>
                <a:spcPts val="1800"/>
              </a:spcAft>
            </a:pPr>
            <a:r>
              <a:rPr lang="ja-JP" altLang="en-US" sz="3200" dirty="0" smtClean="0"/>
              <a:t>・</a:t>
            </a:r>
            <a:r>
              <a:rPr lang="en-US" altLang="ja-JP" sz="3200" dirty="0" smtClean="0"/>
              <a:t>The present method is applicable to large and functional molecules such as </a:t>
            </a:r>
            <a:r>
              <a:rPr lang="en-US" altLang="ja-JP" sz="3200" dirty="0" err="1" smtClean="0"/>
              <a:t>nitronyl-nitroxide</a:t>
            </a:r>
            <a:r>
              <a:rPr lang="en-US" altLang="ja-JP" sz="3200" dirty="0" smtClean="0"/>
              <a:t> and </a:t>
            </a:r>
            <a:r>
              <a:rPr lang="en-US" altLang="ja-JP" sz="3200" dirty="0" err="1" smtClean="0"/>
              <a:t>phenanthrene</a:t>
            </a:r>
            <a:r>
              <a:rPr lang="en-US" altLang="ja-JP" sz="3200" dirty="0" smtClean="0"/>
              <a:t>.</a:t>
            </a:r>
          </a:p>
          <a:p>
            <a:pPr marL="216000" indent="-216000">
              <a:spcAft>
                <a:spcPts val="3000"/>
              </a:spcAft>
            </a:pPr>
            <a:r>
              <a:rPr lang="ja-JP" altLang="en-US" sz="3200" dirty="0" smtClean="0"/>
              <a:t>・</a:t>
            </a:r>
            <a:r>
              <a:rPr lang="en-US" altLang="ja-JP" sz="3200" dirty="0" smtClean="0"/>
              <a:t>The functions of the molecules are maintained even in the nanowires.</a:t>
            </a:r>
          </a:p>
          <a:p>
            <a:pPr marL="216000" indent="-216000" algn="ctr"/>
            <a:r>
              <a:rPr lang="en-US" altLang="ja-JP" sz="3400" dirty="0" smtClean="0">
                <a:solidFill>
                  <a:srgbClr val="FF3399"/>
                </a:solidFill>
              </a:rPr>
              <a:t>New </a:t>
            </a:r>
            <a:r>
              <a:rPr lang="en-US" altLang="ja-JP" sz="3400" dirty="0">
                <a:solidFill>
                  <a:srgbClr val="FF3399"/>
                </a:solidFill>
              </a:rPr>
              <a:t>method </a:t>
            </a:r>
            <a:r>
              <a:rPr lang="en-US" altLang="ja-JP" sz="3400" dirty="0" smtClean="0">
                <a:solidFill>
                  <a:srgbClr val="FF3399"/>
                </a:solidFill>
              </a:rPr>
              <a:t>to construct functional nanowires</a:t>
            </a:r>
            <a:endParaRPr lang="en-US" altLang="ja-JP" sz="3400" dirty="0" smtClean="0"/>
          </a:p>
        </p:txBody>
      </p:sp>
    </p:spTree>
    <p:extLst>
      <p:ext uri="{BB962C8B-B14F-4D97-AF65-F5344CB8AC3E}">
        <p14:creationId xmlns:p14="http://schemas.microsoft.com/office/powerpoint/2010/main" val="246243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609300" y="2024674"/>
            <a:ext cx="3925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smtClean="0"/>
              <a:t>Acknowledgement</a:t>
            </a:r>
            <a:endParaRPr lang="en-US" sz="380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80753" y="3242930"/>
            <a:ext cx="8708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/>
              <a:t>We are grateful to Dr. M. </a:t>
            </a:r>
            <a:r>
              <a:rPr lang="en-US" sz="3000" err="1" smtClean="0"/>
              <a:t>Enomoto</a:t>
            </a:r>
            <a:r>
              <a:rPr lang="en-US" sz="3000" smtClean="0"/>
              <a:t> (Tokyo Univ. of Sci.) for his cooperation in the magnetic measurements.</a:t>
            </a: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392041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522517"/>
            <a:ext cx="91339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400" smtClean="0"/>
              <a:t>At the same time, the application of nanowires has been </a:t>
            </a:r>
            <a:r>
              <a:rPr lang="en-US" sz="3400" smtClean="0"/>
              <a:t>limited by the </a:t>
            </a:r>
            <a:r>
              <a:rPr lang="en-US" sz="3400"/>
              <a:t>difficulties </a:t>
            </a:r>
            <a:r>
              <a:rPr lang="en-US" sz="3400" smtClean="0"/>
              <a:t>in </a:t>
            </a:r>
            <a:r>
              <a:rPr lang="en-US" sz="3400"/>
              <a:t>the </a:t>
            </a:r>
            <a:r>
              <a:rPr lang="en-US" sz="3400" smtClean="0"/>
              <a:t>preparation.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70502" y="1999051"/>
            <a:ext cx="7172852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3400" dirty="0" smtClean="0"/>
              <a:t>Desirable preparation method:</a:t>
            </a:r>
          </a:p>
          <a:p>
            <a:pPr>
              <a:spcAft>
                <a:spcPts val="600"/>
              </a:spcAft>
            </a:pPr>
            <a:r>
              <a:rPr lang="en-US" sz="3400" dirty="0" smtClean="0"/>
              <a:t>	</a:t>
            </a:r>
            <a:r>
              <a:rPr lang="ja-JP" altLang="en-US" sz="3400" dirty="0" smtClean="0">
                <a:solidFill>
                  <a:srgbClr val="3333FF"/>
                </a:solidFill>
              </a:rPr>
              <a:t>・</a:t>
            </a:r>
            <a:r>
              <a:rPr lang="en-US" altLang="ja-JP" sz="3400" dirty="0" smtClean="0">
                <a:solidFill>
                  <a:srgbClr val="3333FF"/>
                </a:solidFill>
              </a:rPr>
              <a:t>Facile and Mass-productive</a:t>
            </a:r>
          </a:p>
          <a:p>
            <a:pPr>
              <a:spcAft>
                <a:spcPts val="600"/>
              </a:spcAft>
            </a:pPr>
            <a:r>
              <a:rPr lang="en-US" sz="3400" dirty="0"/>
              <a:t>	</a:t>
            </a:r>
            <a:r>
              <a:rPr lang="en-US" sz="3400" dirty="0" smtClean="0"/>
              <a:t>	</a:t>
            </a:r>
            <a:r>
              <a:rPr lang="ja-JP" altLang="en-US" sz="3400" dirty="0" smtClean="0"/>
              <a:t>→ </a:t>
            </a:r>
            <a:r>
              <a:rPr lang="en-US" altLang="ja-JP" sz="3400" dirty="0" smtClean="0"/>
              <a:t>Self-assembly is suitable</a:t>
            </a:r>
          </a:p>
          <a:p>
            <a:pPr>
              <a:spcAft>
                <a:spcPts val="600"/>
              </a:spcAft>
            </a:pPr>
            <a:r>
              <a:rPr lang="en-US" sz="3400" dirty="0"/>
              <a:t>	</a:t>
            </a:r>
            <a:r>
              <a:rPr lang="ja-JP" altLang="en-US" sz="3400" dirty="0" smtClean="0">
                <a:solidFill>
                  <a:srgbClr val="3333FF"/>
                </a:solidFill>
              </a:rPr>
              <a:t>・</a:t>
            </a:r>
            <a:r>
              <a:rPr lang="en-US" altLang="ja-JP" sz="3400" dirty="0">
                <a:solidFill>
                  <a:srgbClr val="3333FF"/>
                </a:solidFill>
              </a:rPr>
              <a:t>Applicable for </a:t>
            </a:r>
            <a:r>
              <a:rPr lang="en-US" altLang="ja-JP" sz="3400" dirty="0" smtClean="0">
                <a:solidFill>
                  <a:srgbClr val="3333FF"/>
                </a:solidFill>
              </a:rPr>
              <a:t>various materials</a:t>
            </a:r>
            <a:endParaRPr lang="en-US" sz="3400" dirty="0" smtClean="0">
              <a:solidFill>
                <a:srgbClr val="3333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4543" y="4840413"/>
            <a:ext cx="8294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rgbClr val="FF3399"/>
                </a:solidFill>
              </a:rPr>
              <a:t>We focused on "Ag- and Cu-</a:t>
            </a:r>
            <a:r>
              <a:rPr lang="en-US" altLang="ja-JP" sz="4000" dirty="0" err="1" smtClean="0">
                <a:solidFill>
                  <a:srgbClr val="FF3399"/>
                </a:solidFill>
              </a:rPr>
              <a:t>acetylides</a:t>
            </a:r>
            <a:r>
              <a:rPr lang="en-US" altLang="ja-JP" sz="4000" dirty="0" smtClean="0">
                <a:solidFill>
                  <a:srgbClr val="FF3399"/>
                </a:solidFill>
              </a:rPr>
              <a:t>"</a:t>
            </a:r>
          </a:p>
          <a:p>
            <a:pPr algn="ctr"/>
            <a:r>
              <a:rPr lang="en-US" altLang="ja-JP" sz="4000" dirty="0" smtClean="0">
                <a:solidFill>
                  <a:srgbClr val="FF3399"/>
                </a:solidFill>
              </a:rPr>
              <a:t>(M-C</a:t>
            </a:r>
            <a:r>
              <a:rPr lang="en-US" altLang="ja-JP" sz="4000" dirty="0" smtClean="0">
                <a:solidFill>
                  <a:srgbClr val="FF3399"/>
                </a:solidFill>
                <a:sym typeface="Symbol" panose="05050102010706020507" pitchFamily="18" charset="2"/>
              </a:rPr>
              <a:t></a:t>
            </a:r>
            <a:r>
              <a:rPr lang="en-US" altLang="ja-JP" sz="4000" dirty="0" smtClean="0">
                <a:solidFill>
                  <a:srgbClr val="FF3399"/>
                </a:solidFill>
              </a:rPr>
              <a:t>C-R)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001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65"/>
    </mc:Choice>
    <mc:Fallback xmlns="">
      <p:transition spd="slow" advTm="43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96779" y="212697"/>
            <a:ext cx="71728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3800" smtClean="0"/>
              <a:t>Why Ag/Cu acetylide?</a:t>
            </a:r>
            <a:endParaRPr lang="en-US" sz="380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97262" y="986421"/>
            <a:ext cx="8846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000" smtClean="0"/>
              <a:t>1. Extremely anisotropic crystal structures</a:t>
            </a:r>
          </a:p>
          <a:p>
            <a:r>
              <a:rPr lang="en-US" altLang="ja-JP" sz="3000" smtClean="0"/>
              <a:t>					in the case of M-C</a:t>
            </a:r>
            <a:r>
              <a:rPr lang="en-US" altLang="ja-JP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≡</a:t>
            </a:r>
            <a:r>
              <a:rPr lang="en-US" altLang="ja-JP" sz="3000" smtClean="0"/>
              <a:t>C-</a:t>
            </a:r>
            <a:r>
              <a:rPr lang="en-US" altLang="ja-JP" sz="3000" err="1" smtClean="0"/>
              <a:t>Ph</a:t>
            </a:r>
            <a:endParaRPr lang="en-US" sz="300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0">
            <a:off x="1140847" y="2260995"/>
            <a:ext cx="3263800" cy="288903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0">
            <a:off x="5590151" y="2224967"/>
            <a:ext cx="2250620" cy="296109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97745" y="2265771"/>
            <a:ext cx="1861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smtClean="0"/>
              <a:t>Ag-C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≡</a:t>
            </a:r>
            <a:r>
              <a:rPr lang="en-US" sz="2800" smtClean="0"/>
              <a:t>C-</a:t>
            </a:r>
            <a:r>
              <a:rPr lang="en-US" sz="2800" err="1" smtClean="0"/>
              <a:t>Ph</a:t>
            </a:r>
            <a:endParaRPr lang="en-US" sz="280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23271" y="2265281"/>
            <a:ext cx="1861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smtClean="0"/>
              <a:t>Cu-C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≡</a:t>
            </a:r>
            <a:r>
              <a:rPr lang="en-US" sz="2800" smtClean="0"/>
              <a:t>C-</a:t>
            </a:r>
            <a:r>
              <a:rPr lang="en-US" sz="2800" err="1" smtClean="0"/>
              <a:t>Ph</a:t>
            </a:r>
            <a:endParaRPr lang="en-US" sz="2800" smtClean="0"/>
          </a:p>
        </p:txBody>
      </p:sp>
      <p:sp>
        <p:nvSpPr>
          <p:cNvPr id="11" name="正方形/長方形 10"/>
          <p:cNvSpPr/>
          <p:nvPr/>
        </p:nvSpPr>
        <p:spPr>
          <a:xfrm>
            <a:off x="3165231" y="5111831"/>
            <a:ext cx="5583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mtClean="0"/>
              <a:t>powder XRD, S.S.Y</a:t>
            </a:r>
            <a:r>
              <a:rPr lang="fr-FR"/>
              <a:t>. Chui et al., </a:t>
            </a:r>
            <a:r>
              <a:rPr lang="fr-FR" i="1"/>
              <a:t>Chem. Eur. J.</a:t>
            </a:r>
            <a:r>
              <a:rPr lang="fr-FR"/>
              <a:t>, </a:t>
            </a:r>
            <a:r>
              <a:rPr lang="fr-FR" smtClean="0"/>
              <a:t>1739 (2005).</a:t>
            </a:r>
            <a:endParaRPr 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4187" y="5745310"/>
            <a:ext cx="86156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400" smtClean="0">
                <a:solidFill>
                  <a:srgbClr val="FF3399"/>
                </a:solidFill>
              </a:rPr>
              <a:t>Quite thin and long needle crystal (= nanowire)</a:t>
            </a:r>
            <a:endParaRPr lang="en-US" sz="3400" smtClean="0">
              <a:solidFill>
                <a:srgbClr val="FF3399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254201" y="6336070"/>
            <a:ext cx="5406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mtClean="0"/>
              <a:t>J. Nishijo </a:t>
            </a:r>
            <a:r>
              <a:rPr lang="fr-FR"/>
              <a:t>et al., </a:t>
            </a:r>
            <a:r>
              <a:rPr lang="en-US" i="1" smtClean="0"/>
              <a:t>Chem. Mater.,</a:t>
            </a:r>
            <a:r>
              <a:rPr lang="en-US" smtClean="0"/>
              <a:t> </a:t>
            </a:r>
            <a:r>
              <a:rPr lang="en-US" b="1"/>
              <a:t>19</a:t>
            </a:r>
            <a:r>
              <a:rPr lang="en-US"/>
              <a:t>, 4627-4629 (2007).</a:t>
            </a:r>
          </a:p>
        </p:txBody>
      </p:sp>
    </p:spTree>
    <p:extLst>
      <p:ext uri="{BB962C8B-B14F-4D97-AF65-F5344CB8AC3E}">
        <p14:creationId xmlns:p14="http://schemas.microsoft.com/office/powerpoint/2010/main" val="348320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63"/>
    </mc:Choice>
    <mc:Fallback xmlns="">
      <p:transition spd="slow" advTm="5176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96779" y="212697"/>
            <a:ext cx="71728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3800" smtClean="0"/>
              <a:t>Why Ag/Cu acetylide?</a:t>
            </a:r>
            <a:endParaRPr lang="en-US" sz="380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16875" y="986421"/>
            <a:ext cx="8726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3000" smtClean="0"/>
              <a:t>2. Small contribution of phenyl group to the structures</a:t>
            </a:r>
            <a:endParaRPr lang="en-US" sz="300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4283" y="5373520"/>
            <a:ext cx="861562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400" smtClean="0">
                <a:solidFill>
                  <a:srgbClr val="FF3399"/>
                </a:solidFill>
              </a:rPr>
              <a:t>M-C</a:t>
            </a:r>
            <a:r>
              <a:rPr lang="en-US" altLang="ja-JP" sz="340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≡</a:t>
            </a:r>
            <a:r>
              <a:rPr lang="en-US" altLang="ja-JP" sz="3400" smtClean="0">
                <a:solidFill>
                  <a:srgbClr val="FF3399"/>
                </a:solidFill>
              </a:rPr>
              <a:t>C-R is likely to grow into nanowires</a:t>
            </a:r>
          </a:p>
          <a:p>
            <a:r>
              <a:rPr lang="en-US" altLang="ja-JP" sz="3400">
                <a:solidFill>
                  <a:srgbClr val="FF3399"/>
                </a:solidFill>
              </a:rPr>
              <a:t>	</a:t>
            </a:r>
            <a:r>
              <a:rPr lang="en-US" altLang="ja-JP" sz="3400" smtClean="0">
                <a:solidFill>
                  <a:srgbClr val="FF3399"/>
                </a:solidFill>
              </a:rPr>
              <a:t>    regardless of terminal functional groups.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87" y="1708148"/>
            <a:ext cx="4642915" cy="306517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963886" y="2350468"/>
            <a:ext cx="3915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000" smtClean="0">
                <a:solidFill>
                  <a:srgbClr val="3333FF"/>
                </a:solidFill>
              </a:rPr>
              <a:t>Anisotropic structure is mainly originated from the metal </a:t>
            </a:r>
            <a:r>
              <a:rPr lang="en-US" altLang="ja-JP" sz="3000" err="1" smtClean="0">
                <a:solidFill>
                  <a:srgbClr val="3333FF"/>
                </a:solidFill>
              </a:rPr>
              <a:t>cations</a:t>
            </a:r>
            <a:r>
              <a:rPr lang="en-US" altLang="ja-JP" sz="3000" smtClean="0">
                <a:solidFill>
                  <a:srgbClr val="3333FF"/>
                </a:solidFill>
              </a:rPr>
              <a:t> and ethynyl groups.</a:t>
            </a:r>
            <a:endParaRPr lang="en-US" sz="3000" smtClean="0"/>
          </a:p>
        </p:txBody>
      </p:sp>
    </p:spTree>
    <p:extLst>
      <p:ext uri="{BB962C8B-B14F-4D97-AF65-F5344CB8AC3E}">
        <p14:creationId xmlns:p14="http://schemas.microsoft.com/office/powerpoint/2010/main" val="178935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12"/>
    </mc:Choice>
    <mc:Fallback xmlns="">
      <p:transition spd="slow" advTm="4371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96779" y="122262"/>
            <a:ext cx="27875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3800" smtClean="0"/>
              <a:t>In short...</a:t>
            </a:r>
            <a:endParaRPr lang="en-US" sz="3800" smtClean="0"/>
          </a:p>
        </p:txBody>
      </p:sp>
      <p:sp>
        <p:nvSpPr>
          <p:cNvPr id="3" name="正方形/長方形 2"/>
          <p:cNvSpPr/>
          <p:nvPr/>
        </p:nvSpPr>
        <p:spPr>
          <a:xfrm rot="19800000">
            <a:off x="1481822" y="1143740"/>
            <a:ext cx="1085222" cy="3818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二等辺三角形 3"/>
          <p:cNvSpPr/>
          <p:nvPr/>
        </p:nvSpPr>
        <p:spPr>
          <a:xfrm>
            <a:off x="4395732" y="1048193"/>
            <a:ext cx="773723" cy="562708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円/楕円 4"/>
          <p:cNvSpPr/>
          <p:nvPr/>
        </p:nvSpPr>
        <p:spPr>
          <a:xfrm rot="1466928">
            <a:off x="3098736" y="1272887"/>
            <a:ext cx="803868" cy="3169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六角形 5"/>
          <p:cNvSpPr/>
          <p:nvPr/>
        </p:nvSpPr>
        <p:spPr>
          <a:xfrm>
            <a:off x="5738084" y="964129"/>
            <a:ext cx="874207" cy="753627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右中かっこ 7"/>
          <p:cNvSpPr/>
          <p:nvPr/>
        </p:nvSpPr>
        <p:spPr>
          <a:xfrm rot="5400000">
            <a:off x="3871360" y="-460607"/>
            <a:ext cx="289170" cy="5432905"/>
          </a:xfrm>
          <a:prstGeom prst="rightBrace">
            <a:avLst>
              <a:gd name="adj1" fmla="val 59377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26741" y="1706779"/>
            <a:ext cx="47539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smtClean="0"/>
              <a:t>various organic molecules (R)</a:t>
            </a:r>
            <a:endParaRPr lang="en-US" sz="260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22154" y="3197009"/>
            <a:ext cx="27875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ja-JP" sz="3000" smtClean="0"/>
              <a:t>R-C</a:t>
            </a:r>
            <a:r>
              <a:rPr lang="en-US" altLang="ja-JP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≡</a:t>
            </a:r>
            <a:r>
              <a:rPr lang="en-US" altLang="ja-JP" sz="3000" smtClean="0"/>
              <a:t>C-H</a:t>
            </a:r>
            <a:endParaRPr lang="en-US" sz="300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90461" y="2638157"/>
            <a:ext cx="46530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smtClean="0"/>
              <a:t>introduction of an ethynyl group</a:t>
            </a:r>
            <a:endParaRPr lang="en-US" sz="2600"/>
          </a:p>
        </p:txBody>
      </p:sp>
      <p:sp>
        <p:nvSpPr>
          <p:cNvPr id="14" name="右矢印 13"/>
          <p:cNvSpPr/>
          <p:nvPr/>
        </p:nvSpPr>
        <p:spPr>
          <a:xfrm rot="5400000">
            <a:off x="3640410" y="2520831"/>
            <a:ext cx="745526" cy="718080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20607" y="3881506"/>
            <a:ext cx="3045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smtClean="0"/>
              <a:t>Cu</a:t>
            </a:r>
            <a:r>
              <a:rPr lang="en-US" sz="2600" baseline="30000" smtClean="0"/>
              <a:t>+</a:t>
            </a:r>
            <a:r>
              <a:rPr lang="en-US" sz="2600" smtClean="0"/>
              <a:t> / Ag</a:t>
            </a:r>
            <a:r>
              <a:rPr lang="en-US" sz="2600" baseline="30000" smtClean="0"/>
              <a:t>+</a:t>
            </a:r>
            <a:r>
              <a:rPr lang="en-US" sz="2600" smtClean="0"/>
              <a:t> (acetylide)</a:t>
            </a:r>
            <a:endParaRPr lang="en-US" sz="2600" baseline="30000"/>
          </a:p>
        </p:txBody>
      </p:sp>
      <p:grpSp>
        <p:nvGrpSpPr>
          <p:cNvPr id="23" name="グループ化 22"/>
          <p:cNvGrpSpPr/>
          <p:nvPr/>
        </p:nvGrpSpPr>
        <p:grpSpPr>
          <a:xfrm>
            <a:off x="954670" y="5148723"/>
            <a:ext cx="5303869" cy="67458"/>
            <a:chOff x="1004913" y="5811911"/>
            <a:chExt cx="5303869" cy="67458"/>
          </a:xfrm>
        </p:grpSpPr>
        <p:sp>
          <p:nvSpPr>
            <p:cNvPr id="17" name="正方形/長方形 16"/>
            <p:cNvSpPr/>
            <p:nvPr/>
          </p:nvSpPr>
          <p:spPr>
            <a:xfrm rot="19800000" flipV="1">
              <a:off x="1004913" y="5833650"/>
              <a:ext cx="2682218" cy="4571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正方形/長方形 17"/>
            <p:cNvSpPr/>
            <p:nvPr/>
          </p:nvSpPr>
          <p:spPr>
            <a:xfrm rot="19800000" flipV="1">
              <a:off x="1878797" y="5833650"/>
              <a:ext cx="2682218" cy="4571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正方形/長方形 19"/>
            <p:cNvSpPr/>
            <p:nvPr/>
          </p:nvSpPr>
          <p:spPr>
            <a:xfrm rot="19800000" flipV="1">
              <a:off x="2752681" y="5833650"/>
              <a:ext cx="2682218" cy="4571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正方形/長方形 21"/>
            <p:cNvSpPr/>
            <p:nvPr/>
          </p:nvSpPr>
          <p:spPr>
            <a:xfrm rot="19800000" flipV="1">
              <a:off x="3626564" y="5811911"/>
              <a:ext cx="2682218" cy="4571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テキスト ボックス 23"/>
          <p:cNvSpPr txBox="1"/>
          <p:nvPr/>
        </p:nvSpPr>
        <p:spPr>
          <a:xfrm>
            <a:off x="5142556" y="5012452"/>
            <a:ext cx="26581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smtClean="0"/>
              <a:t>Nanowires</a:t>
            </a:r>
            <a:endParaRPr lang="en-US" sz="2600"/>
          </a:p>
        </p:txBody>
      </p:sp>
      <p:sp>
        <p:nvSpPr>
          <p:cNvPr id="25" name="右矢印 24"/>
          <p:cNvSpPr/>
          <p:nvPr/>
        </p:nvSpPr>
        <p:spPr>
          <a:xfrm rot="5400000">
            <a:off x="3639486" y="3760876"/>
            <a:ext cx="745526" cy="718080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66765" y="6004250"/>
            <a:ext cx="84104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3800" dirty="0" smtClean="0">
                <a:solidFill>
                  <a:srgbClr val="FF3399"/>
                </a:solidFill>
              </a:rPr>
              <a:t>Versatile method to construct nanowires</a:t>
            </a:r>
            <a:endParaRPr lang="en-US" sz="3800" dirty="0" smtClean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8"/>
    </mc:Choice>
    <mc:Fallback xmlns="">
      <p:transition spd="slow" advTm="2346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96779" y="212697"/>
            <a:ext cx="71728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3800" smtClean="0"/>
              <a:t>The aim of this study:</a:t>
            </a:r>
            <a:endParaRPr lang="en-US" sz="380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2642" y="986417"/>
            <a:ext cx="86499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Is this method really "versatile"?</a:t>
            </a:r>
            <a:endParaRPr lang="en-US" sz="3400" dirty="0"/>
          </a:p>
          <a:p>
            <a:r>
              <a:rPr lang="en-US" sz="3400" dirty="0"/>
              <a:t>	Elucidate </a:t>
            </a:r>
            <a:r>
              <a:rPr lang="en-US" sz="3400" dirty="0" smtClean="0"/>
              <a:t>the limitation </a:t>
            </a:r>
            <a:r>
              <a:rPr lang="en-US" sz="3400" dirty="0"/>
              <a:t>of the </a:t>
            </a:r>
            <a:r>
              <a:rPr lang="en-US" sz="3400" dirty="0" smtClean="0"/>
              <a:t>applicability</a:t>
            </a: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779223"/>
              </p:ext>
            </p:extLst>
          </p:nvPr>
        </p:nvGraphicFramePr>
        <p:xfrm>
          <a:off x="300038" y="2449513"/>
          <a:ext cx="8515350" cy="373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CS ChemDraw Drawing" r:id="rId4" imgW="10189144" imgH="4460402" progId="ChemDraw.Document.6.0">
                  <p:embed/>
                </p:oleObj>
              </mc:Choice>
              <mc:Fallback>
                <p:oleObj name="CS ChemDraw Drawing" r:id="rId4" imgW="10189144" imgH="446040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0038" y="2449513"/>
                        <a:ext cx="8515350" cy="373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081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94"/>
    </mc:Choice>
    <mc:Fallback xmlns="">
      <p:transition spd="slow" advTm="3409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25605" y="3013502"/>
            <a:ext cx="8892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/>
              <a:t>Experimental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417087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8"/>
    </mc:Choice>
    <mc:Fallback xmlns="">
      <p:transition spd="slow" advTm="4088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597454F2-9202-4A87-85CD-3CAC4DDC95E2}" vid="{AF588189-3080-4ED2-BEE2-B00B71D866F5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2495</TotalTime>
  <Words>1419</Words>
  <Application>Microsoft Office PowerPoint</Application>
  <PresentationFormat>画面に合わせる (4:3)</PresentationFormat>
  <Paragraphs>368</Paragraphs>
  <Slides>39</Slides>
  <Notes>33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7" baseType="lpstr">
      <vt:lpstr>ＭＳ Ｐゴシック</vt:lpstr>
      <vt:lpstr>Arial</vt:lpstr>
      <vt:lpstr>Calibri</vt:lpstr>
      <vt:lpstr>Calibri Light</vt:lpstr>
      <vt:lpstr>Symbol</vt:lpstr>
      <vt:lpstr>Times New Roman</vt:lpstr>
      <vt:lpstr>Office テーマ</vt:lpstr>
      <vt:lpstr>CS ChemDraw Drawing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J. Nishijo</dc:creator>
  <cp:lastModifiedBy>jnishijo</cp:lastModifiedBy>
  <cp:revision>112</cp:revision>
  <dcterms:created xsi:type="dcterms:W3CDTF">2015-02-27T00:55:24Z</dcterms:created>
  <dcterms:modified xsi:type="dcterms:W3CDTF">2015-03-29T09:10:39Z</dcterms:modified>
</cp:coreProperties>
</file>